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28"/>
  </p:notesMasterIdLst>
  <p:sldIdLst>
    <p:sldId id="256"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9222D65-AEC7-446C-B640-A16BCB10413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57347"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57348" name="Rectangle 4"/>
          <p:cNvSpPr>
            <a:spLocks noGrp="1" noChangeArrowheads="1"/>
          </p:cNvSpPr>
          <p:nvPr>
            <p:ph type="dt" sz="half" idx="2"/>
          </p:nvPr>
        </p:nvSpPr>
        <p:spPr/>
        <p:txBody>
          <a:bodyPr/>
          <a:lstStyle>
            <a:lvl1pPr>
              <a:defRPr/>
            </a:lvl1pPr>
          </a:lstStyle>
          <a:p>
            <a:endParaRPr lang="en-US"/>
          </a:p>
        </p:txBody>
      </p:sp>
      <p:sp>
        <p:nvSpPr>
          <p:cNvPr id="57349" name="Rectangle 5"/>
          <p:cNvSpPr>
            <a:spLocks noGrp="1" noChangeArrowheads="1"/>
          </p:cNvSpPr>
          <p:nvPr>
            <p:ph type="ftr" sz="quarter" idx="3"/>
          </p:nvPr>
        </p:nvSpPr>
        <p:spPr/>
        <p:txBody>
          <a:bodyPr/>
          <a:lstStyle>
            <a:lvl1pPr>
              <a:defRPr/>
            </a:lvl1pPr>
          </a:lstStyle>
          <a:p>
            <a:endParaRPr lang="en-US"/>
          </a:p>
        </p:txBody>
      </p:sp>
      <p:sp>
        <p:nvSpPr>
          <p:cNvPr id="57350" name="Rectangle 6"/>
          <p:cNvSpPr>
            <a:spLocks noGrp="1" noChangeArrowheads="1"/>
          </p:cNvSpPr>
          <p:nvPr>
            <p:ph type="sldNum" sz="quarter" idx="4"/>
          </p:nvPr>
        </p:nvSpPr>
        <p:spPr/>
        <p:txBody>
          <a:bodyPr/>
          <a:lstStyle>
            <a:lvl1pPr>
              <a:defRPr/>
            </a:lvl1pPr>
          </a:lstStyle>
          <a:p>
            <a:fld id="{FBC4EC38-7F3E-48CA-A6D3-547672FC31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CDD51B-DC0D-48F0-B0DD-3B54070E5A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4B1DF18-CA36-4FFC-8E53-9287827CF22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64515"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64516"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64517" name="Rectangle 5"/>
          <p:cNvSpPr>
            <a:spLocks noGrp="1" noChangeArrowheads="1"/>
          </p:cNvSpPr>
          <p:nvPr>
            <p:ph type="dt" sz="half" idx="2"/>
          </p:nvPr>
        </p:nvSpPr>
        <p:spPr/>
        <p:txBody>
          <a:bodyPr/>
          <a:lstStyle>
            <a:lvl1pPr>
              <a:defRPr/>
            </a:lvl1pPr>
          </a:lstStyle>
          <a:p>
            <a:endParaRPr lang="en-US"/>
          </a:p>
        </p:txBody>
      </p:sp>
      <p:sp>
        <p:nvSpPr>
          <p:cNvPr id="64518" name="Rectangle 6"/>
          <p:cNvSpPr>
            <a:spLocks noGrp="1" noChangeArrowheads="1"/>
          </p:cNvSpPr>
          <p:nvPr>
            <p:ph type="ftr" sz="quarter" idx="3"/>
          </p:nvPr>
        </p:nvSpPr>
        <p:spPr/>
        <p:txBody>
          <a:bodyPr/>
          <a:lstStyle>
            <a:lvl1pPr>
              <a:defRPr/>
            </a:lvl1pPr>
          </a:lstStyle>
          <a:p>
            <a:endParaRPr lang="en-US"/>
          </a:p>
        </p:txBody>
      </p:sp>
      <p:sp>
        <p:nvSpPr>
          <p:cNvPr id="64519" name="Rectangle 7"/>
          <p:cNvSpPr>
            <a:spLocks noGrp="1" noChangeArrowheads="1"/>
          </p:cNvSpPr>
          <p:nvPr>
            <p:ph type="sldNum" sz="quarter" idx="4"/>
          </p:nvPr>
        </p:nvSpPr>
        <p:spPr/>
        <p:txBody>
          <a:bodyPr/>
          <a:lstStyle>
            <a:lvl1pPr>
              <a:defRPr/>
            </a:lvl1pPr>
          </a:lstStyle>
          <a:p>
            <a:fld id="{1636BF5E-5CE5-4E91-9412-DA36CE7D2D3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89B165-0A49-47DE-8FA0-C811AA798C6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7E6603-EC30-4F64-ACE6-F8BC4A18270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3FB8F07-6316-4D97-ABEA-C94B2C6135C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C215BC6-5714-4D39-B5B6-64CF40E4D0B0}"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78ABDC6-1E34-426E-A912-5F9211E9A67F}"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D7FFD29-E3F5-4107-A5F2-41AB3EBC68B9}"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12E7C9-C990-421B-B7CE-C8F8E0D366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2C1406F-C6C5-45EF-8FA6-85533A9CA39D}"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CFBEF0-EC08-47F2-B000-707284070E6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641887-BD23-431E-8A9E-E53907041839}"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6DBAE1-A436-4491-A801-EDE57A4656B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3E52D6-DDC4-4092-8FD3-6B411BE4466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4FA9BD-575F-449A-8603-27D97D94C44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91AEF2E-5B10-4CA4-A05A-5F2FB478441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4285758-C8AC-4A7E-BF58-6B54D6FCC2F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E427123-DCDF-4A96-9FC2-BDD69700677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5F910D9-0E03-4EEA-A33A-0EC42CA8BC9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7310BE-EF30-486F-98D5-A9AB19F2FB1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373AB4C-341E-4CF4-B3A1-4675D83B492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63491"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3492"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3"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63494"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63495"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7144345-8E1C-4336-91CF-2089706DA80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otoMaestroEkonomi/Marx.gif"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FotoMaestroEkonomi/Ricardo.gif"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FotoMaestroEkonomi/Marx.gi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2701924" y="2130425"/>
            <a:ext cx="6196415" cy="1470025"/>
          </a:xfrm>
        </p:spPr>
        <p:txBody>
          <a:bodyPr/>
          <a:lstStyle/>
          <a:p>
            <a:pPr algn="ctr"/>
            <a:r>
              <a:rPr lang="en-US" dirty="0" smtClean="0"/>
              <a:t>SEJARAH PEMIKIRAN EKONOMI II</a:t>
            </a:r>
            <a:endParaRPr lang="en-US" dirty="0"/>
          </a:p>
        </p:txBody>
      </p:sp>
      <p:sp>
        <p:nvSpPr>
          <p:cNvPr id="171011" name="Rectangle 3"/>
          <p:cNvSpPr>
            <a:spLocks noGrp="1" noChangeArrowheads="1"/>
          </p:cNvSpPr>
          <p:nvPr>
            <p:ph type="subTitle" idx="1"/>
          </p:nvPr>
        </p:nvSpPr>
        <p:spPr>
          <a:xfrm>
            <a:off x="2701925" y="3886199"/>
            <a:ext cx="4114800" cy="2432713"/>
          </a:xfrm>
        </p:spPr>
        <p:txBody>
          <a:bodyPr/>
          <a:lstStyle/>
          <a:p>
            <a:r>
              <a:rPr lang="en-US" dirty="0" smtClean="0"/>
              <a:t>TIM PENGAJAR :</a:t>
            </a:r>
          </a:p>
          <a:p>
            <a:pPr marL="342900" indent="-342900">
              <a:buAutoNum type="arabicPeriod"/>
            </a:pPr>
            <a:r>
              <a:rPr lang="en-US" dirty="0" smtClean="0"/>
              <a:t>Dr. Ir. </a:t>
            </a:r>
            <a:r>
              <a:rPr lang="en-US" dirty="0" err="1" smtClean="0"/>
              <a:t>Aceng</a:t>
            </a:r>
            <a:r>
              <a:rPr lang="en-US" dirty="0" smtClean="0"/>
              <a:t> </a:t>
            </a:r>
            <a:r>
              <a:rPr lang="en-US" dirty="0" err="1" smtClean="0"/>
              <a:t>Hidayat</a:t>
            </a:r>
            <a:r>
              <a:rPr lang="en-US" dirty="0" smtClean="0"/>
              <a:t>, MT</a:t>
            </a:r>
          </a:p>
          <a:p>
            <a:pPr marL="342900" indent="-342900">
              <a:buAutoNum type="arabicPeriod"/>
            </a:pPr>
            <a:r>
              <a:rPr lang="en-US" dirty="0" smtClean="0"/>
              <a:t>Ir. </a:t>
            </a:r>
            <a:r>
              <a:rPr lang="en-US" dirty="0" err="1" smtClean="0"/>
              <a:t>Ujang</a:t>
            </a:r>
            <a:r>
              <a:rPr lang="en-US" dirty="0" smtClean="0"/>
              <a:t> </a:t>
            </a:r>
            <a:r>
              <a:rPr lang="en-US" dirty="0" err="1" smtClean="0"/>
              <a:t>Sehabudin</a:t>
            </a:r>
            <a:endParaRPr lang="en-US" dirty="0" smtClean="0"/>
          </a:p>
          <a:p>
            <a:pPr marL="342900" indent="-342900">
              <a:buAutoNum type="arabicPeriod"/>
            </a:pPr>
            <a:r>
              <a:rPr lang="en-US" dirty="0" smtClean="0"/>
              <a:t>Rizal Bahtiar, </a:t>
            </a:r>
            <a:r>
              <a:rPr lang="en-US" dirty="0" err="1" smtClean="0"/>
              <a:t>SPi</a:t>
            </a:r>
            <a:r>
              <a:rPr lang="en-US" dirty="0" smtClean="0"/>
              <a:t>, </a:t>
            </a:r>
            <a:r>
              <a:rPr lang="en-US" dirty="0" err="1" smtClean="0"/>
              <a:t>Msi</a:t>
            </a:r>
            <a:endParaRPr lang="en-US" dirty="0" smtClean="0"/>
          </a:p>
          <a:p>
            <a:pPr marL="342900" indent="-342900">
              <a:buAutoNum type="arabicPeriod"/>
            </a:pPr>
            <a:r>
              <a:rPr lang="en-US" dirty="0" err="1" smtClean="0"/>
              <a:t>Kastana</a:t>
            </a:r>
            <a:r>
              <a:rPr lang="en-US" dirty="0" smtClean="0"/>
              <a:t> </a:t>
            </a:r>
            <a:r>
              <a:rPr lang="en-US" dirty="0" err="1" smtClean="0"/>
              <a:t>Sapanli</a:t>
            </a:r>
            <a:r>
              <a:rPr lang="en-US" dirty="0" smtClean="0"/>
              <a:t>, </a:t>
            </a:r>
            <a:r>
              <a:rPr lang="en-US" dirty="0" err="1" smtClean="0"/>
              <a:t>SPi</a:t>
            </a:r>
            <a:r>
              <a:rPr lang="en-US" dirty="0" smtClean="0"/>
              <a:t>, </a:t>
            </a:r>
            <a:r>
              <a:rPr lang="en-US" dirty="0" err="1" smtClean="0"/>
              <a:t>MSi</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Text Box 4"/>
          <p:cNvSpPr txBox="1">
            <a:spLocks noChangeArrowheads="1"/>
          </p:cNvSpPr>
          <p:nvPr/>
        </p:nvSpPr>
        <p:spPr bwMode="auto">
          <a:xfrm>
            <a:off x="3931693" y="184245"/>
            <a:ext cx="4800600" cy="1133708"/>
          </a:xfrm>
          <a:prstGeom prst="rect">
            <a:avLst/>
          </a:prstGeom>
          <a:noFill/>
          <a:ln w="9525">
            <a:noFill/>
            <a:miter lim="800000"/>
            <a:headEnd/>
            <a:tailEnd/>
          </a:ln>
          <a:effectLst/>
        </p:spPr>
        <p:txBody>
          <a:bodyPr>
            <a:spAutoFit/>
          </a:bodyPr>
          <a:lstStyle/>
          <a:p>
            <a:pPr algn="just">
              <a:lnSpc>
                <a:spcPct val="110000"/>
              </a:lnSpc>
            </a:pPr>
            <a:r>
              <a:rPr lang="id-ID" sz="3200" b="1" dirty="0">
                <a:latin typeface="Arial" charset="0"/>
              </a:rPr>
              <a:t>Manifesto Komunis </a:t>
            </a:r>
            <a:r>
              <a:rPr lang="id-ID" sz="3200" b="1" dirty="0">
                <a:latin typeface="Arial" charset="0"/>
                <a:hlinkClick r:id="rId2" action="ppaction://hlinkfile"/>
              </a:rPr>
              <a:t>Karl Marx</a:t>
            </a:r>
            <a:endParaRPr lang="id-ID" sz="3200" b="1" dirty="0">
              <a:latin typeface="Arial" charset="0"/>
            </a:endParaRPr>
          </a:p>
        </p:txBody>
      </p:sp>
      <p:sp>
        <p:nvSpPr>
          <p:cNvPr id="73733" name="Text Box 5"/>
          <p:cNvSpPr txBox="1">
            <a:spLocks noChangeArrowheads="1"/>
          </p:cNvSpPr>
          <p:nvPr/>
        </p:nvSpPr>
        <p:spPr bwMode="auto">
          <a:xfrm>
            <a:off x="3548419" y="1361368"/>
            <a:ext cx="5199796" cy="5016758"/>
          </a:xfrm>
          <a:prstGeom prst="rect">
            <a:avLst/>
          </a:prstGeom>
          <a:noFill/>
          <a:ln w="9525">
            <a:noFill/>
            <a:miter lim="800000"/>
            <a:headEnd/>
            <a:tailEnd/>
          </a:ln>
          <a:effectLst/>
        </p:spPr>
        <p:txBody>
          <a:bodyPr wrap="square">
            <a:spAutoFit/>
          </a:bodyPr>
          <a:lstStyle/>
          <a:p>
            <a:pPr marL="174625" indent="-174625">
              <a:buFontTx/>
              <a:buChar char="•"/>
            </a:pPr>
            <a:r>
              <a:rPr lang="id-ID" sz="2000" dirty="0">
                <a:latin typeface="Arial" charset="0"/>
              </a:rPr>
              <a:t>Mendukung/membenarkan teori nilai kerja tapi menggunakannya untuk menyerang sistem ekonomi kapitalis yang ia anggap menuntungkan kaum kapitalis dan pemilik lahan. Margin keuntungan yang dikumpulkan oleh kaum pemilik modal dianggap sebagai perampasan atas hak-hak kaum buruh</a:t>
            </a:r>
          </a:p>
          <a:p>
            <a:pPr marL="174625" indent="-174625">
              <a:buFontTx/>
              <a:buChar char="•"/>
            </a:pPr>
            <a:r>
              <a:rPr lang="id-ID" sz="2000" dirty="0">
                <a:latin typeface="Arial" charset="0"/>
              </a:rPr>
              <a:t>Penghapusan pemilikan tanah pribadi</a:t>
            </a:r>
          </a:p>
          <a:p>
            <a:pPr marL="174625" indent="-174625">
              <a:buFontTx/>
              <a:buChar char="•"/>
            </a:pPr>
            <a:r>
              <a:rPr lang="id-ID" sz="2000" dirty="0">
                <a:latin typeface="Arial" charset="0"/>
              </a:rPr>
              <a:t>Pajak pendapatan yang progressif</a:t>
            </a:r>
          </a:p>
          <a:p>
            <a:pPr marL="174625" indent="-174625">
              <a:buFontTx/>
              <a:buChar char="•"/>
            </a:pPr>
            <a:r>
              <a:rPr lang="id-ID" sz="2000" dirty="0">
                <a:latin typeface="Arial" charset="0"/>
              </a:rPr>
              <a:t>Penghapusan semua hak warisan</a:t>
            </a:r>
          </a:p>
          <a:p>
            <a:pPr marL="174625" indent="-174625">
              <a:buFontTx/>
              <a:buChar char="•"/>
            </a:pPr>
            <a:r>
              <a:rPr lang="id-ID" sz="2000" dirty="0">
                <a:latin typeface="Arial" charset="0"/>
              </a:rPr>
              <a:t>Penyitaan properti emigran dan pemberontak</a:t>
            </a:r>
          </a:p>
          <a:p>
            <a:pPr marL="174625" indent="-174625">
              <a:buFontTx/>
              <a:buChar char="•"/>
            </a:pPr>
            <a:r>
              <a:rPr lang="id-ID" sz="2000" dirty="0">
                <a:latin typeface="Arial" charset="0"/>
              </a:rPr>
              <a:t>Sentralisasi kredit ditangan negara dengan menggunakan bank nasional dengan modal negara dan monopoli ekslusif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 calcmode="lin" valueType="num">
                                      <p:cBhvr additive="base">
                                        <p:cTn id="7" dur="500" fill="hold"/>
                                        <p:tgtEl>
                                          <p:spTgt spid="73732"/>
                                        </p:tgtEl>
                                        <p:attrNameLst>
                                          <p:attrName>ppt_x</p:attrName>
                                        </p:attrNameLst>
                                      </p:cBhvr>
                                      <p:tavLst>
                                        <p:tav tm="0">
                                          <p:val>
                                            <p:strVal val="#ppt_x"/>
                                          </p:val>
                                        </p:tav>
                                        <p:tav tm="100000">
                                          <p:val>
                                            <p:strVal val="#ppt_x"/>
                                          </p:val>
                                        </p:tav>
                                      </p:tavLst>
                                    </p:anim>
                                    <p:anim calcmode="lin" valueType="num">
                                      <p:cBhvr additive="base">
                                        <p:cTn id="8" dur="500" fill="hold"/>
                                        <p:tgtEl>
                                          <p:spTgt spid="737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3733"/>
                                        </p:tgtEl>
                                        <p:attrNameLst>
                                          <p:attrName>style.visibility</p:attrName>
                                        </p:attrNameLst>
                                      </p:cBhvr>
                                      <p:to>
                                        <p:strVal val="visible"/>
                                      </p:to>
                                    </p:set>
                                    <p:anim calcmode="lin" valueType="num">
                                      <p:cBhvr additive="base">
                                        <p:cTn id="13" dur="500" fill="hold"/>
                                        <p:tgtEl>
                                          <p:spTgt spid="73733"/>
                                        </p:tgtEl>
                                        <p:attrNameLst>
                                          <p:attrName>ppt_x</p:attrName>
                                        </p:attrNameLst>
                                      </p:cBhvr>
                                      <p:tavLst>
                                        <p:tav tm="0">
                                          <p:val>
                                            <p:strVal val="#ppt_x"/>
                                          </p:val>
                                        </p:tav>
                                        <p:tav tm="100000">
                                          <p:val>
                                            <p:strVal val="#ppt_x"/>
                                          </p:val>
                                        </p:tav>
                                      </p:tavLst>
                                    </p:anim>
                                    <p:anim calcmode="lin" valueType="num">
                                      <p:cBhvr additive="base">
                                        <p:cTn id="14" dur="500" fill="hold"/>
                                        <p:tgtEl>
                                          <p:spTgt spid="737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p:bldP spid="737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ext Box 4"/>
          <p:cNvSpPr txBox="1">
            <a:spLocks noChangeArrowheads="1"/>
          </p:cNvSpPr>
          <p:nvPr/>
        </p:nvSpPr>
        <p:spPr bwMode="auto">
          <a:xfrm>
            <a:off x="4471916" y="202442"/>
            <a:ext cx="3733800" cy="592022"/>
          </a:xfrm>
          <a:prstGeom prst="rect">
            <a:avLst/>
          </a:prstGeom>
          <a:noFill/>
          <a:ln w="9525">
            <a:noFill/>
            <a:miter lim="800000"/>
            <a:headEnd/>
            <a:tailEnd/>
          </a:ln>
          <a:effectLst/>
        </p:spPr>
        <p:txBody>
          <a:bodyPr>
            <a:spAutoFit/>
          </a:bodyPr>
          <a:lstStyle/>
          <a:p>
            <a:pPr algn="just">
              <a:lnSpc>
                <a:spcPct val="110000"/>
              </a:lnSpc>
            </a:pPr>
            <a:r>
              <a:rPr lang="id-ID" sz="3200" b="1" dirty="0">
                <a:latin typeface="Arial" charset="0"/>
              </a:rPr>
              <a:t>Manifesto</a:t>
            </a:r>
            <a:r>
              <a:rPr lang="id-ID" sz="3200" b="1" dirty="0" smtClean="0">
                <a:latin typeface="Arial" charset="0"/>
              </a:rPr>
              <a:t>..............</a:t>
            </a:r>
            <a:endParaRPr lang="id-ID" sz="3200" b="1" dirty="0">
              <a:latin typeface="Arial" charset="0"/>
            </a:endParaRPr>
          </a:p>
        </p:txBody>
      </p:sp>
      <p:sp>
        <p:nvSpPr>
          <p:cNvPr id="70661" name="Text Box 5"/>
          <p:cNvSpPr txBox="1">
            <a:spLocks noChangeArrowheads="1"/>
          </p:cNvSpPr>
          <p:nvPr/>
        </p:nvSpPr>
        <p:spPr bwMode="auto">
          <a:xfrm>
            <a:off x="3384644" y="1371600"/>
            <a:ext cx="5349923" cy="4708981"/>
          </a:xfrm>
          <a:prstGeom prst="rect">
            <a:avLst/>
          </a:prstGeom>
          <a:noFill/>
          <a:ln w="9525">
            <a:noFill/>
            <a:miter lim="800000"/>
            <a:headEnd/>
            <a:tailEnd/>
          </a:ln>
          <a:effectLst/>
        </p:spPr>
        <p:txBody>
          <a:bodyPr wrap="square">
            <a:spAutoFit/>
          </a:bodyPr>
          <a:lstStyle/>
          <a:p>
            <a:pPr marL="174625" indent="-174625">
              <a:buFontTx/>
              <a:buChar char="•"/>
            </a:pPr>
            <a:r>
              <a:rPr lang="id-ID" sz="2000" dirty="0">
                <a:latin typeface="Arial" charset="0"/>
              </a:rPr>
              <a:t>Perluasan pabrik-pabrik dan alat produksi milik negara</a:t>
            </a:r>
          </a:p>
          <a:p>
            <a:pPr marL="174625" indent="-174625">
              <a:buFontTx/>
              <a:buChar char="•"/>
            </a:pPr>
            <a:r>
              <a:rPr lang="id-ID" sz="2000" dirty="0">
                <a:latin typeface="Arial" charset="0"/>
              </a:rPr>
              <a:t>Menanami tanah-tanah yang menganggur</a:t>
            </a:r>
          </a:p>
          <a:p>
            <a:pPr marL="174625" indent="-174625">
              <a:buFontTx/>
              <a:buChar char="•"/>
            </a:pPr>
            <a:r>
              <a:rPr lang="id-ID" sz="2000" dirty="0">
                <a:latin typeface="Arial" charset="0"/>
              </a:rPr>
              <a:t>Meningkatkan kesuburan tanah</a:t>
            </a:r>
          </a:p>
          <a:p>
            <a:pPr marL="174625" indent="-174625">
              <a:buFontTx/>
              <a:buChar char="•"/>
            </a:pPr>
            <a:r>
              <a:rPr lang="id-ID" sz="2000" dirty="0">
                <a:latin typeface="Arial" charset="0"/>
              </a:rPr>
              <a:t>Kewajiban yang setara bagi semua pekerja</a:t>
            </a:r>
          </a:p>
          <a:p>
            <a:pPr marL="174625" indent="-174625">
              <a:buFontTx/>
              <a:buChar char="•"/>
            </a:pPr>
            <a:r>
              <a:rPr lang="id-ID" sz="2000" dirty="0">
                <a:latin typeface="Arial" charset="0"/>
              </a:rPr>
              <a:t>Pembentukan tentara industri khususnya bagi pertanian</a:t>
            </a:r>
          </a:p>
          <a:p>
            <a:pPr marL="174625" indent="-174625">
              <a:buFontTx/>
              <a:buChar char="•"/>
            </a:pPr>
            <a:r>
              <a:rPr lang="id-ID" sz="2000" dirty="0">
                <a:latin typeface="Arial" charset="0"/>
              </a:rPr>
              <a:t>Kombinasi agrikultur dan manufaktur</a:t>
            </a:r>
          </a:p>
          <a:p>
            <a:pPr marL="174625" indent="-174625">
              <a:buFontTx/>
              <a:buChar char="•"/>
            </a:pPr>
            <a:r>
              <a:rPr lang="id-ID" sz="2000" dirty="0">
                <a:latin typeface="Arial" charset="0"/>
              </a:rPr>
              <a:t>Penghapusan bertahap perbedaan kota dan desa dengan distribusi yang lebih seimbang ke seluruh penduduk negeri</a:t>
            </a:r>
          </a:p>
          <a:p>
            <a:pPr marL="174625" indent="-174625">
              <a:buFontTx/>
              <a:buChar char="•"/>
            </a:pPr>
            <a:r>
              <a:rPr lang="id-ID" sz="2000" dirty="0">
                <a:latin typeface="Arial" charset="0"/>
              </a:rPr>
              <a:t>Pendidikan gratis untuk semua anak di sekolah publik, </a:t>
            </a:r>
          </a:p>
          <a:p>
            <a:pPr marL="174625" indent="-174625">
              <a:buFontTx/>
              <a:buChar char="•"/>
            </a:pPr>
            <a:r>
              <a:rPr lang="id-ID" sz="2000" dirty="0">
                <a:latin typeface="Arial" charset="0"/>
              </a:rPr>
              <a:t>Penghapusan tenaga kerja anak-anak dipabrik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660"/>
                                        </p:tgtEl>
                                        <p:attrNameLst>
                                          <p:attrName>style.visibility</p:attrName>
                                        </p:attrNameLst>
                                      </p:cBhvr>
                                      <p:to>
                                        <p:strVal val="visible"/>
                                      </p:to>
                                    </p:set>
                                    <p:anim calcmode="lin" valueType="num">
                                      <p:cBhvr additive="base">
                                        <p:cTn id="7" dur="500" fill="hold"/>
                                        <p:tgtEl>
                                          <p:spTgt spid="70660"/>
                                        </p:tgtEl>
                                        <p:attrNameLst>
                                          <p:attrName>ppt_x</p:attrName>
                                        </p:attrNameLst>
                                      </p:cBhvr>
                                      <p:tavLst>
                                        <p:tav tm="0">
                                          <p:val>
                                            <p:strVal val="#ppt_x"/>
                                          </p:val>
                                        </p:tav>
                                        <p:tav tm="100000">
                                          <p:val>
                                            <p:strVal val="#ppt_x"/>
                                          </p:val>
                                        </p:tav>
                                      </p:tavLst>
                                    </p:anim>
                                    <p:anim calcmode="lin" valueType="num">
                                      <p:cBhvr additive="base">
                                        <p:cTn id="8" dur="500" fill="hold"/>
                                        <p:tgtEl>
                                          <p:spTgt spid="706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0661"/>
                                        </p:tgtEl>
                                        <p:attrNameLst>
                                          <p:attrName>style.visibility</p:attrName>
                                        </p:attrNameLst>
                                      </p:cBhvr>
                                      <p:to>
                                        <p:strVal val="visible"/>
                                      </p:to>
                                    </p:set>
                                    <p:anim calcmode="lin" valueType="num">
                                      <p:cBhvr additive="base">
                                        <p:cTn id="13" dur="500" fill="hold"/>
                                        <p:tgtEl>
                                          <p:spTgt spid="70661"/>
                                        </p:tgtEl>
                                        <p:attrNameLst>
                                          <p:attrName>ppt_x</p:attrName>
                                        </p:attrNameLst>
                                      </p:cBhvr>
                                      <p:tavLst>
                                        <p:tav tm="0">
                                          <p:val>
                                            <p:strVal val="#ppt_x"/>
                                          </p:val>
                                        </p:tav>
                                        <p:tav tm="100000">
                                          <p:val>
                                            <p:strVal val="#ppt_x"/>
                                          </p:val>
                                        </p:tav>
                                      </p:tavLst>
                                    </p:anim>
                                    <p:anim calcmode="lin" valueType="num">
                                      <p:cBhvr additive="base">
                                        <p:cTn id="14" dur="500" fill="hold"/>
                                        <p:tgtEl>
                                          <p:spTgt spid="706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p:bldP spid="7066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311" name="Group 39"/>
          <p:cNvGraphicFramePr>
            <a:graphicFrameLocks noGrp="1"/>
          </p:cNvGraphicFramePr>
          <p:nvPr/>
        </p:nvGraphicFramePr>
        <p:xfrm>
          <a:off x="1066800" y="1447800"/>
          <a:ext cx="7162800" cy="4851083"/>
        </p:xfrm>
        <a:graphic>
          <a:graphicData uri="http://schemas.openxmlformats.org/drawingml/2006/table">
            <a:tbl>
              <a:tblPr/>
              <a:tblGrid>
                <a:gridCol w="3886200"/>
                <a:gridCol w="3276600"/>
              </a:tblGrid>
              <a:tr h="415925">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1" i="0" u="none" strike="noStrike" cap="none" normalizeH="0" baseline="0" smtClean="0">
                          <a:ln>
                            <a:noFill/>
                          </a:ln>
                          <a:solidFill>
                            <a:schemeClr val="tx1"/>
                          </a:solidFill>
                          <a:effectLst/>
                          <a:latin typeface="Arial" charset="0"/>
                        </a:rPr>
                        <a:t>Merkantilis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1" i="0" u="none" strike="noStrike" cap="none" normalizeH="0" baseline="0" smtClean="0">
                          <a:ln>
                            <a:noFill/>
                          </a:ln>
                          <a:solidFill>
                            <a:schemeClr val="tx1"/>
                          </a:solidFill>
                          <a:effectLst/>
                          <a:latin typeface="Arial" charset="0"/>
                        </a:rPr>
                        <a:t>Ekonomi Klasik</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Memandan</a:t>
                      </a:r>
                      <a:r>
                        <a:rPr kumimoji="0" lang="id-ID" sz="1600" b="0" i="0" u="none" strike="noStrike" cap="none" normalizeH="0" baseline="0" smtClean="0">
                          <a:ln>
                            <a:noFill/>
                          </a:ln>
                          <a:solidFill>
                            <a:schemeClr val="tx1"/>
                          </a:solidFill>
                          <a:effectLst/>
                          <a:latin typeface="Arial" charset="0"/>
                        </a:rPr>
                        <a:t>g</a:t>
                      </a:r>
                      <a:r>
                        <a:rPr kumimoji="0" lang="en-US" sz="1600" b="0" i="0" u="none" strike="noStrike" cap="none" normalizeH="0" baseline="0" smtClean="0">
                          <a:ln>
                            <a:noFill/>
                          </a:ln>
                          <a:solidFill>
                            <a:schemeClr val="tx1"/>
                          </a:solidFill>
                          <a:effectLst/>
                          <a:latin typeface="Arial" charset="0"/>
                        </a:rPr>
                        <a:t> dunia secara statis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Memandang dunia secara dinamis, terkait dg pengembangan pasar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Orientasi negara/pemerintah</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individualistis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810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Peraturan dilaksanakan secara ketat untuk menghadapi pihak yang tak acuh (ignorance)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Laissez faire/non intervensi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Menekankan pasar luar negeri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Orientasi pasar dalam negeri</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58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Pengangguran dan kemiskinan kronis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Pengangguran/kemiskinan bersifat sementara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56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Pertumbuhan dengan cara menumpuk kekayaan/menambah persediaan uang</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Pertumbuhan melalui investasi, menabung, penghematan, akumulasi keuntungan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54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Mendukung kelahiran, populasi penting sebagai </a:t>
                      </a:r>
                      <a:r>
                        <a:rPr kumimoji="0" lang="id-ID" sz="1600" b="0" i="0" u="none" strike="noStrike" cap="none" normalizeH="0" baseline="0" smtClean="0">
                          <a:ln>
                            <a:noFill/>
                          </a:ln>
                          <a:solidFill>
                            <a:schemeClr val="tx1"/>
                          </a:solidFill>
                          <a:effectLst/>
                          <a:latin typeface="Arial" charset="0"/>
                        </a:rPr>
                        <a:t>sumber</a:t>
                      </a:r>
                      <a:r>
                        <a:rPr kumimoji="0" lang="en-US" sz="1600" b="0" i="0" u="none" strike="noStrike" cap="none" normalizeH="0" baseline="0" smtClean="0">
                          <a:ln>
                            <a:noFill/>
                          </a:ln>
                          <a:solidFill>
                            <a:schemeClr val="tx1"/>
                          </a:solidFill>
                          <a:effectLst/>
                          <a:latin typeface="Arial" charset="0"/>
                        </a:rPr>
                        <a:t> tenaga kerja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600" b="0" i="0" u="none" strike="noStrike" cap="none" normalizeH="0" baseline="0" smtClean="0">
                          <a:ln>
                            <a:noFill/>
                          </a:ln>
                          <a:solidFill>
                            <a:schemeClr val="tx1"/>
                          </a:solidFill>
                          <a:effectLst/>
                          <a:latin typeface="Arial" charset="0"/>
                        </a:rPr>
                        <a:t>Khawatir dengan pertumbuhan penduduk</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4308" name="Text Box 36"/>
          <p:cNvSpPr txBox="1">
            <a:spLocks noChangeArrowheads="1"/>
          </p:cNvSpPr>
          <p:nvPr/>
        </p:nvSpPr>
        <p:spPr bwMode="auto">
          <a:xfrm>
            <a:off x="1447800" y="762000"/>
            <a:ext cx="6324600" cy="396875"/>
          </a:xfrm>
          <a:prstGeom prst="rect">
            <a:avLst/>
          </a:prstGeom>
          <a:noFill/>
          <a:ln w="9525">
            <a:noFill/>
            <a:miter lim="800000"/>
            <a:headEnd/>
            <a:tailEnd/>
          </a:ln>
          <a:effectLst/>
        </p:spPr>
        <p:txBody>
          <a:bodyPr>
            <a:spAutoFit/>
          </a:bodyPr>
          <a:lstStyle/>
          <a:p>
            <a:pPr algn="ctr">
              <a:spcBef>
                <a:spcPct val="50000"/>
              </a:spcBef>
            </a:pPr>
            <a:r>
              <a:rPr lang="en-US" sz="2000" b="1">
                <a:latin typeface="Arial" charset="0"/>
              </a:rPr>
              <a:t>PERBEDAAN INTI MERKANTILISME DAN KLASIK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3441510" y="403746"/>
            <a:ext cx="5410200" cy="1077218"/>
          </a:xfrm>
          <a:prstGeom prst="rect">
            <a:avLst/>
          </a:prstGeom>
          <a:noFill/>
          <a:ln w="9525">
            <a:noFill/>
            <a:miter lim="800000"/>
            <a:headEnd/>
            <a:tailEnd/>
          </a:ln>
          <a:effectLst/>
        </p:spPr>
        <p:txBody>
          <a:bodyPr>
            <a:spAutoFit/>
          </a:bodyPr>
          <a:lstStyle/>
          <a:p>
            <a:pPr algn="ctr">
              <a:spcBef>
                <a:spcPct val="50000"/>
              </a:spcBef>
            </a:pPr>
            <a:r>
              <a:rPr lang="id-ID" sz="3200" b="1" dirty="0">
                <a:latin typeface="Arial" charset="0"/>
              </a:rPr>
              <a:t>STAGNASI EKONOMI KLASIK</a:t>
            </a:r>
            <a:endParaRPr lang="en-US" sz="3200" b="1" dirty="0">
              <a:latin typeface="Arial" charset="0"/>
            </a:endParaRPr>
          </a:p>
        </p:txBody>
      </p:sp>
      <p:sp>
        <p:nvSpPr>
          <p:cNvPr id="43015" name="Text Box 7"/>
          <p:cNvSpPr txBox="1">
            <a:spLocks noChangeArrowheads="1"/>
          </p:cNvSpPr>
          <p:nvPr/>
        </p:nvSpPr>
        <p:spPr bwMode="auto">
          <a:xfrm>
            <a:off x="3575713" y="1599062"/>
            <a:ext cx="5213445" cy="1615827"/>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dirty="0">
                <a:latin typeface="Arial" charset="0"/>
              </a:rPr>
              <a:t>Teori Nila</a:t>
            </a:r>
            <a:r>
              <a:rPr lang="en-US" sz="1800" dirty="0" err="1">
                <a:latin typeface="Arial" charset="0"/>
              </a:rPr>
              <a:t>i</a:t>
            </a:r>
            <a:r>
              <a:rPr lang="id-ID" sz="1800" dirty="0">
                <a:latin typeface="Arial" charset="0"/>
              </a:rPr>
              <a:t> benda subjektif berdasarkan nlai kerja dari David Ricardo, Maltus dan Marx dianggap final dan menjadi konsep nilai pada awal perkembangan ekonomi klasik walaupun masih menyisakan permasalahan</a:t>
            </a:r>
          </a:p>
        </p:txBody>
      </p:sp>
      <p:sp>
        <p:nvSpPr>
          <p:cNvPr id="43016" name="Text Box 8"/>
          <p:cNvSpPr txBox="1">
            <a:spLocks noChangeArrowheads="1"/>
          </p:cNvSpPr>
          <p:nvPr/>
        </p:nvSpPr>
        <p:spPr bwMode="auto">
          <a:xfrm>
            <a:off x="3575713" y="3140120"/>
            <a:ext cx="5186150" cy="1006429"/>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dirty="0">
                <a:latin typeface="Arial" charset="0"/>
              </a:rPr>
              <a:t>Tidak ada teori yang menjelaskan distribusi kekayaan (resources) antara buruh, pemilik modal, dan pemilik lahan. </a:t>
            </a:r>
          </a:p>
        </p:txBody>
      </p:sp>
      <p:sp>
        <p:nvSpPr>
          <p:cNvPr id="43017" name="Text Box 9"/>
          <p:cNvSpPr txBox="1">
            <a:spLocks noChangeArrowheads="1"/>
          </p:cNvSpPr>
          <p:nvPr/>
        </p:nvSpPr>
        <p:spPr bwMode="auto">
          <a:xfrm>
            <a:off x="3589360" y="3962400"/>
            <a:ext cx="5090615" cy="1006429"/>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dirty="0">
                <a:latin typeface="Arial" charset="0"/>
              </a:rPr>
              <a:t>Stagnasi ini telah memicu lahirnya ekonomi Marxian dimana negara harus memainkan peran sentral dalam distribusi ekonomi  </a:t>
            </a:r>
          </a:p>
        </p:txBody>
      </p:sp>
      <p:sp>
        <p:nvSpPr>
          <p:cNvPr id="43018" name="Text Box 10"/>
          <p:cNvSpPr txBox="1">
            <a:spLocks noChangeArrowheads="1"/>
          </p:cNvSpPr>
          <p:nvPr/>
        </p:nvSpPr>
        <p:spPr bwMode="auto">
          <a:xfrm>
            <a:off x="3616657" y="4839272"/>
            <a:ext cx="5131557" cy="1006429"/>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a:latin typeface="Arial" charset="0"/>
              </a:rPr>
              <a:t>John Stuart Mill menganggap teori nilai sudah final/sempurna sehingga tidak perlu lagi pembahasan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5"/>
                                        </p:tgtEl>
                                        <p:attrNameLst>
                                          <p:attrName>style.visibility</p:attrName>
                                        </p:attrNameLst>
                                      </p:cBhvr>
                                      <p:to>
                                        <p:strVal val="visible"/>
                                      </p:to>
                                    </p:set>
                                    <p:anim calcmode="lin" valueType="num">
                                      <p:cBhvr additive="base">
                                        <p:cTn id="7" dur="500" fill="hold"/>
                                        <p:tgtEl>
                                          <p:spTgt spid="43015"/>
                                        </p:tgtEl>
                                        <p:attrNameLst>
                                          <p:attrName>ppt_x</p:attrName>
                                        </p:attrNameLst>
                                      </p:cBhvr>
                                      <p:tavLst>
                                        <p:tav tm="0">
                                          <p:val>
                                            <p:strVal val="#ppt_x"/>
                                          </p:val>
                                        </p:tav>
                                        <p:tav tm="100000">
                                          <p:val>
                                            <p:strVal val="#ppt_x"/>
                                          </p:val>
                                        </p:tav>
                                      </p:tavLst>
                                    </p:anim>
                                    <p:anim calcmode="lin" valueType="num">
                                      <p:cBhvr additive="base">
                                        <p:cTn id="8" dur="500" fill="hold"/>
                                        <p:tgtEl>
                                          <p:spTgt spid="430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6"/>
                                        </p:tgtEl>
                                        <p:attrNameLst>
                                          <p:attrName>style.visibility</p:attrName>
                                        </p:attrNameLst>
                                      </p:cBhvr>
                                      <p:to>
                                        <p:strVal val="visible"/>
                                      </p:to>
                                    </p:set>
                                    <p:anim calcmode="lin" valueType="num">
                                      <p:cBhvr additive="base">
                                        <p:cTn id="13" dur="500" fill="hold"/>
                                        <p:tgtEl>
                                          <p:spTgt spid="43016"/>
                                        </p:tgtEl>
                                        <p:attrNameLst>
                                          <p:attrName>ppt_x</p:attrName>
                                        </p:attrNameLst>
                                      </p:cBhvr>
                                      <p:tavLst>
                                        <p:tav tm="0">
                                          <p:val>
                                            <p:strVal val="#ppt_x"/>
                                          </p:val>
                                        </p:tav>
                                        <p:tav tm="100000">
                                          <p:val>
                                            <p:strVal val="#ppt_x"/>
                                          </p:val>
                                        </p:tav>
                                      </p:tavLst>
                                    </p:anim>
                                    <p:anim calcmode="lin" valueType="num">
                                      <p:cBhvr additive="base">
                                        <p:cTn id="14" dur="500" fill="hold"/>
                                        <p:tgtEl>
                                          <p:spTgt spid="430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7"/>
                                        </p:tgtEl>
                                        <p:attrNameLst>
                                          <p:attrName>style.visibility</p:attrName>
                                        </p:attrNameLst>
                                      </p:cBhvr>
                                      <p:to>
                                        <p:strVal val="visible"/>
                                      </p:to>
                                    </p:set>
                                    <p:anim calcmode="lin" valueType="num">
                                      <p:cBhvr additive="base">
                                        <p:cTn id="19" dur="500" fill="hold"/>
                                        <p:tgtEl>
                                          <p:spTgt spid="43017"/>
                                        </p:tgtEl>
                                        <p:attrNameLst>
                                          <p:attrName>ppt_x</p:attrName>
                                        </p:attrNameLst>
                                      </p:cBhvr>
                                      <p:tavLst>
                                        <p:tav tm="0">
                                          <p:val>
                                            <p:strVal val="#ppt_x"/>
                                          </p:val>
                                        </p:tav>
                                        <p:tav tm="100000">
                                          <p:val>
                                            <p:strVal val="#ppt_x"/>
                                          </p:val>
                                        </p:tav>
                                      </p:tavLst>
                                    </p:anim>
                                    <p:anim calcmode="lin" valueType="num">
                                      <p:cBhvr additive="base">
                                        <p:cTn id="20" dur="500" fill="hold"/>
                                        <p:tgtEl>
                                          <p:spTgt spid="430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8"/>
                                        </p:tgtEl>
                                        <p:attrNameLst>
                                          <p:attrName>style.visibility</p:attrName>
                                        </p:attrNameLst>
                                      </p:cBhvr>
                                      <p:to>
                                        <p:strVal val="visible"/>
                                      </p:to>
                                    </p:set>
                                    <p:anim calcmode="lin" valueType="num">
                                      <p:cBhvr additive="base">
                                        <p:cTn id="25" dur="500" fill="hold"/>
                                        <p:tgtEl>
                                          <p:spTgt spid="43018"/>
                                        </p:tgtEl>
                                        <p:attrNameLst>
                                          <p:attrName>ppt_x</p:attrName>
                                        </p:attrNameLst>
                                      </p:cBhvr>
                                      <p:tavLst>
                                        <p:tav tm="0">
                                          <p:val>
                                            <p:strVal val="#ppt_x"/>
                                          </p:val>
                                        </p:tav>
                                        <p:tav tm="100000">
                                          <p:val>
                                            <p:strVal val="#ppt_x"/>
                                          </p:val>
                                        </p:tav>
                                      </p:tavLst>
                                    </p:anim>
                                    <p:anim calcmode="lin" valueType="num">
                                      <p:cBhvr additive="base">
                                        <p:cTn id="26" dur="500" fill="hold"/>
                                        <p:tgtEl>
                                          <p:spTgt spid="430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p:bldP spid="43016" grpId="0"/>
      <p:bldP spid="43017" grpId="0"/>
      <p:bldP spid="430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Text Box 4"/>
          <p:cNvSpPr txBox="1">
            <a:spLocks noChangeArrowheads="1"/>
          </p:cNvSpPr>
          <p:nvPr/>
        </p:nvSpPr>
        <p:spPr bwMode="auto">
          <a:xfrm>
            <a:off x="3930555" y="489045"/>
            <a:ext cx="4879075" cy="1077218"/>
          </a:xfrm>
          <a:prstGeom prst="rect">
            <a:avLst/>
          </a:prstGeom>
          <a:noFill/>
          <a:ln w="9525">
            <a:noFill/>
            <a:miter lim="800000"/>
            <a:headEnd/>
            <a:tailEnd/>
          </a:ln>
          <a:effectLst/>
        </p:spPr>
        <p:txBody>
          <a:bodyPr wrap="square">
            <a:spAutoFit/>
          </a:bodyPr>
          <a:lstStyle/>
          <a:p>
            <a:pPr algn="ctr">
              <a:spcBef>
                <a:spcPct val="50000"/>
              </a:spcBef>
            </a:pPr>
            <a:r>
              <a:rPr lang="id-ID" sz="3200" b="1" dirty="0">
                <a:latin typeface="Arial" charset="0"/>
              </a:rPr>
              <a:t>TEORI UTILITAS MARGINAL</a:t>
            </a:r>
            <a:endParaRPr lang="en-US" sz="3200" b="1" dirty="0">
              <a:latin typeface="Arial" charset="0"/>
            </a:endParaRPr>
          </a:p>
        </p:txBody>
      </p:sp>
      <p:sp>
        <p:nvSpPr>
          <p:cNvPr id="75781" name="Text Box 5"/>
          <p:cNvSpPr txBox="1">
            <a:spLocks noChangeArrowheads="1"/>
          </p:cNvSpPr>
          <p:nvPr/>
        </p:nvSpPr>
        <p:spPr bwMode="auto">
          <a:xfrm>
            <a:off x="4053384" y="1692322"/>
            <a:ext cx="4735774"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Siapa aktor besar yang berperan dalam pengembangan teori ini?</a:t>
            </a:r>
          </a:p>
        </p:txBody>
      </p:sp>
      <p:sp>
        <p:nvSpPr>
          <p:cNvPr id="75784" name="Text Box 8"/>
          <p:cNvSpPr txBox="1">
            <a:spLocks noChangeArrowheads="1"/>
          </p:cNvSpPr>
          <p:nvPr/>
        </p:nvSpPr>
        <p:spPr bwMode="auto">
          <a:xfrm>
            <a:off x="4053381" y="2405416"/>
            <a:ext cx="4503763"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William Stanley Jevon 1835 – 1882 dari Inggris</a:t>
            </a:r>
          </a:p>
        </p:txBody>
      </p:sp>
      <p:sp>
        <p:nvSpPr>
          <p:cNvPr id="75785" name="Text Box 9"/>
          <p:cNvSpPr txBox="1">
            <a:spLocks noChangeArrowheads="1"/>
          </p:cNvSpPr>
          <p:nvPr/>
        </p:nvSpPr>
        <p:spPr bwMode="auto">
          <a:xfrm>
            <a:off x="4053385" y="3162868"/>
            <a:ext cx="4640240" cy="393700"/>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Leon Walras 1843 – 1910 dari Prancis</a:t>
            </a:r>
          </a:p>
        </p:txBody>
      </p:sp>
      <p:sp>
        <p:nvSpPr>
          <p:cNvPr id="75786" name="Text Box 10"/>
          <p:cNvSpPr txBox="1">
            <a:spLocks noChangeArrowheads="1"/>
          </p:cNvSpPr>
          <p:nvPr/>
        </p:nvSpPr>
        <p:spPr bwMode="auto">
          <a:xfrm>
            <a:off x="4026090" y="3491552"/>
            <a:ext cx="4591333" cy="393700"/>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Carl Menger 1840 – 1921 dari Austria</a:t>
            </a:r>
          </a:p>
        </p:txBody>
      </p:sp>
      <p:sp>
        <p:nvSpPr>
          <p:cNvPr id="75787" name="Text Box 11"/>
          <p:cNvSpPr txBox="1">
            <a:spLocks noChangeArrowheads="1"/>
          </p:cNvSpPr>
          <p:nvPr/>
        </p:nvSpPr>
        <p:spPr bwMode="auto">
          <a:xfrm>
            <a:off x="4067032" y="3962400"/>
            <a:ext cx="4314967" cy="1615827"/>
          </a:xfrm>
          <a:prstGeom prst="rect">
            <a:avLst/>
          </a:prstGeom>
          <a:noFill/>
          <a:ln w="9525">
            <a:noFill/>
            <a:miter lim="800000"/>
            <a:headEnd/>
            <a:tailEnd/>
          </a:ln>
          <a:effectLst/>
        </p:spPr>
        <p:txBody>
          <a:bodyPr wrap="square">
            <a:spAutoFit/>
          </a:bodyPr>
          <a:lstStyle/>
          <a:p>
            <a:pPr>
              <a:lnSpc>
                <a:spcPct val="110000"/>
              </a:lnSpc>
            </a:pPr>
            <a:r>
              <a:rPr lang="id-ID" sz="1800" dirty="0">
                <a:latin typeface="Arial" charset="0"/>
              </a:rPr>
              <a:t>Ketiga orang ini memadukan teori </a:t>
            </a:r>
            <a:r>
              <a:rPr lang="id-ID" sz="1800" dirty="0">
                <a:solidFill>
                  <a:schemeClr val="hlink"/>
                </a:solidFill>
                <a:latin typeface="Arial" charset="0"/>
              </a:rPr>
              <a:t>laissez fairenya</a:t>
            </a:r>
            <a:r>
              <a:rPr lang="id-ID" sz="1800" dirty="0">
                <a:latin typeface="Arial" charset="0"/>
              </a:rPr>
              <a:t> Adam Smith dengan teori nilai marginal. Aliran ini dinamakan </a:t>
            </a:r>
            <a:r>
              <a:rPr lang="id-ID" sz="1800" dirty="0">
                <a:solidFill>
                  <a:schemeClr val="hlink"/>
                </a:solidFill>
                <a:latin typeface="Arial" charset="0"/>
              </a:rPr>
              <a:t>neoklasik</a:t>
            </a:r>
            <a:r>
              <a:rPr lang="id-ID" sz="1800" dirty="0">
                <a:latin typeface="Arial" charset="0"/>
              </a:rPr>
              <a:t> yang menggantikan teori nilai kerja David Ricardo</a:t>
            </a:r>
            <a:endParaRPr lang="id-ID" sz="1800" b="1" dirty="0">
              <a:solidFill>
                <a:schemeClr val="hlin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81"/>
                                        </p:tgtEl>
                                        <p:attrNameLst>
                                          <p:attrName>style.visibility</p:attrName>
                                        </p:attrNameLst>
                                      </p:cBhvr>
                                      <p:to>
                                        <p:strVal val="visible"/>
                                      </p:to>
                                    </p:set>
                                    <p:anim calcmode="lin" valueType="num">
                                      <p:cBhvr additive="base">
                                        <p:cTn id="7" dur="500" fill="hold"/>
                                        <p:tgtEl>
                                          <p:spTgt spid="75781"/>
                                        </p:tgtEl>
                                        <p:attrNameLst>
                                          <p:attrName>ppt_x</p:attrName>
                                        </p:attrNameLst>
                                      </p:cBhvr>
                                      <p:tavLst>
                                        <p:tav tm="0">
                                          <p:val>
                                            <p:strVal val="#ppt_x"/>
                                          </p:val>
                                        </p:tav>
                                        <p:tav tm="100000">
                                          <p:val>
                                            <p:strVal val="#ppt_x"/>
                                          </p:val>
                                        </p:tav>
                                      </p:tavLst>
                                    </p:anim>
                                    <p:anim calcmode="lin" valueType="num">
                                      <p:cBhvr additive="base">
                                        <p:cTn id="8" dur="500" fill="hold"/>
                                        <p:tgtEl>
                                          <p:spTgt spid="757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84"/>
                                        </p:tgtEl>
                                        <p:attrNameLst>
                                          <p:attrName>style.visibility</p:attrName>
                                        </p:attrNameLst>
                                      </p:cBhvr>
                                      <p:to>
                                        <p:strVal val="visible"/>
                                      </p:to>
                                    </p:set>
                                    <p:anim calcmode="lin" valueType="num">
                                      <p:cBhvr additive="base">
                                        <p:cTn id="13" dur="500" fill="hold"/>
                                        <p:tgtEl>
                                          <p:spTgt spid="75784"/>
                                        </p:tgtEl>
                                        <p:attrNameLst>
                                          <p:attrName>ppt_x</p:attrName>
                                        </p:attrNameLst>
                                      </p:cBhvr>
                                      <p:tavLst>
                                        <p:tav tm="0">
                                          <p:val>
                                            <p:strVal val="#ppt_x"/>
                                          </p:val>
                                        </p:tav>
                                        <p:tav tm="100000">
                                          <p:val>
                                            <p:strVal val="#ppt_x"/>
                                          </p:val>
                                        </p:tav>
                                      </p:tavLst>
                                    </p:anim>
                                    <p:anim calcmode="lin" valueType="num">
                                      <p:cBhvr additive="base">
                                        <p:cTn id="14" dur="500" fill="hold"/>
                                        <p:tgtEl>
                                          <p:spTgt spid="7578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85"/>
                                        </p:tgtEl>
                                        <p:attrNameLst>
                                          <p:attrName>style.visibility</p:attrName>
                                        </p:attrNameLst>
                                      </p:cBhvr>
                                      <p:to>
                                        <p:strVal val="visible"/>
                                      </p:to>
                                    </p:set>
                                    <p:anim calcmode="lin" valueType="num">
                                      <p:cBhvr additive="base">
                                        <p:cTn id="19" dur="500" fill="hold"/>
                                        <p:tgtEl>
                                          <p:spTgt spid="75785"/>
                                        </p:tgtEl>
                                        <p:attrNameLst>
                                          <p:attrName>ppt_x</p:attrName>
                                        </p:attrNameLst>
                                      </p:cBhvr>
                                      <p:tavLst>
                                        <p:tav tm="0">
                                          <p:val>
                                            <p:strVal val="#ppt_x"/>
                                          </p:val>
                                        </p:tav>
                                        <p:tav tm="100000">
                                          <p:val>
                                            <p:strVal val="#ppt_x"/>
                                          </p:val>
                                        </p:tav>
                                      </p:tavLst>
                                    </p:anim>
                                    <p:anim calcmode="lin" valueType="num">
                                      <p:cBhvr additive="base">
                                        <p:cTn id="20" dur="500" fill="hold"/>
                                        <p:tgtEl>
                                          <p:spTgt spid="7578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86"/>
                                        </p:tgtEl>
                                        <p:attrNameLst>
                                          <p:attrName>style.visibility</p:attrName>
                                        </p:attrNameLst>
                                      </p:cBhvr>
                                      <p:to>
                                        <p:strVal val="visible"/>
                                      </p:to>
                                    </p:set>
                                    <p:anim calcmode="lin" valueType="num">
                                      <p:cBhvr additive="base">
                                        <p:cTn id="25" dur="500" fill="hold"/>
                                        <p:tgtEl>
                                          <p:spTgt spid="75786"/>
                                        </p:tgtEl>
                                        <p:attrNameLst>
                                          <p:attrName>ppt_x</p:attrName>
                                        </p:attrNameLst>
                                      </p:cBhvr>
                                      <p:tavLst>
                                        <p:tav tm="0">
                                          <p:val>
                                            <p:strVal val="#ppt_x"/>
                                          </p:val>
                                        </p:tav>
                                        <p:tav tm="100000">
                                          <p:val>
                                            <p:strVal val="#ppt_x"/>
                                          </p:val>
                                        </p:tav>
                                      </p:tavLst>
                                    </p:anim>
                                    <p:anim calcmode="lin" valueType="num">
                                      <p:cBhvr additive="base">
                                        <p:cTn id="26" dur="500" fill="hold"/>
                                        <p:tgtEl>
                                          <p:spTgt spid="7578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5787"/>
                                        </p:tgtEl>
                                        <p:attrNameLst>
                                          <p:attrName>style.visibility</p:attrName>
                                        </p:attrNameLst>
                                      </p:cBhvr>
                                      <p:to>
                                        <p:strVal val="visible"/>
                                      </p:to>
                                    </p:set>
                                    <p:anim calcmode="lin" valueType="num">
                                      <p:cBhvr additive="base">
                                        <p:cTn id="31" dur="500" fill="hold"/>
                                        <p:tgtEl>
                                          <p:spTgt spid="75787"/>
                                        </p:tgtEl>
                                        <p:attrNameLst>
                                          <p:attrName>ppt_x</p:attrName>
                                        </p:attrNameLst>
                                      </p:cBhvr>
                                      <p:tavLst>
                                        <p:tav tm="0">
                                          <p:val>
                                            <p:strVal val="#ppt_x"/>
                                          </p:val>
                                        </p:tav>
                                        <p:tav tm="100000">
                                          <p:val>
                                            <p:strVal val="#ppt_x"/>
                                          </p:val>
                                        </p:tav>
                                      </p:tavLst>
                                    </p:anim>
                                    <p:anim calcmode="lin" valueType="num">
                                      <p:cBhvr additive="base">
                                        <p:cTn id="32" dur="500" fill="hold"/>
                                        <p:tgtEl>
                                          <p:spTgt spid="757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1" grpId="0"/>
      <p:bldP spid="75784" grpId="0"/>
      <p:bldP spid="75785" grpId="0"/>
      <p:bldP spid="75786" grpId="0"/>
      <p:bldP spid="7578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Text Box 4"/>
          <p:cNvSpPr txBox="1">
            <a:spLocks noChangeArrowheads="1"/>
          </p:cNvSpPr>
          <p:nvPr/>
        </p:nvSpPr>
        <p:spPr bwMode="auto">
          <a:xfrm>
            <a:off x="4271748" y="335507"/>
            <a:ext cx="4421875" cy="634020"/>
          </a:xfrm>
          <a:prstGeom prst="rect">
            <a:avLst/>
          </a:prstGeom>
          <a:noFill/>
          <a:ln w="9525">
            <a:noFill/>
            <a:miter lim="800000"/>
            <a:headEnd/>
            <a:tailEnd/>
          </a:ln>
          <a:effectLst/>
        </p:spPr>
        <p:txBody>
          <a:bodyPr wrap="square">
            <a:spAutoFit/>
          </a:bodyPr>
          <a:lstStyle/>
          <a:p>
            <a:pPr algn="ctr">
              <a:lnSpc>
                <a:spcPct val="110000"/>
              </a:lnSpc>
            </a:pPr>
            <a:r>
              <a:rPr lang="id-ID" sz="3200" dirty="0">
                <a:latin typeface="Arial" charset="0"/>
              </a:rPr>
              <a:t>Prinsip Teori Marginal</a:t>
            </a:r>
          </a:p>
        </p:txBody>
      </p:sp>
      <p:sp>
        <p:nvSpPr>
          <p:cNvPr id="76805" name="Text Box 5"/>
          <p:cNvSpPr txBox="1">
            <a:spLocks noChangeArrowheads="1"/>
          </p:cNvSpPr>
          <p:nvPr/>
        </p:nvSpPr>
        <p:spPr bwMode="auto">
          <a:xfrm>
            <a:off x="3289110" y="1015621"/>
            <a:ext cx="5596719" cy="1920526"/>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dirty="0">
                <a:latin typeface="Arial" charset="0"/>
              </a:rPr>
              <a:t>Nilai barang ditentukan oleh konsumen berdasarkan atas nilai penggunaan subjektif yang dipengaruhi oleh preferensi. Dalam the Wealth of the nation, Adam Smith tidak mengaitkan antara nilai dan penggunaan</a:t>
            </a:r>
          </a:p>
          <a:p>
            <a:pPr marL="261938" indent="-261938" algn="just">
              <a:lnSpc>
                <a:spcPct val="110000"/>
              </a:lnSpc>
              <a:buFontTx/>
              <a:buChar char="•"/>
            </a:pPr>
            <a:r>
              <a:rPr lang="id-ID" sz="1800" dirty="0">
                <a:latin typeface="Arial" charset="0"/>
              </a:rPr>
              <a:t>Permintaan selalu mendahului penawaran</a:t>
            </a:r>
          </a:p>
        </p:txBody>
      </p:sp>
      <p:sp>
        <p:nvSpPr>
          <p:cNvPr id="76806" name="Text Box 6"/>
          <p:cNvSpPr txBox="1">
            <a:spLocks noChangeArrowheads="1"/>
          </p:cNvSpPr>
          <p:nvPr/>
        </p:nvSpPr>
        <p:spPr bwMode="auto">
          <a:xfrm>
            <a:off x="3275463" y="2949053"/>
            <a:ext cx="5583070" cy="695325"/>
          </a:xfrm>
          <a:prstGeom prst="rect">
            <a:avLst/>
          </a:prstGeom>
          <a:noFill/>
          <a:ln w="9525">
            <a:noFill/>
            <a:miter lim="800000"/>
            <a:headEnd/>
            <a:tailEnd/>
          </a:ln>
          <a:effectLst/>
        </p:spPr>
        <p:txBody>
          <a:bodyPr wrap="square">
            <a:spAutoFit/>
          </a:bodyPr>
          <a:lstStyle/>
          <a:p>
            <a:pPr marL="261938" indent="-261938" algn="just">
              <a:lnSpc>
                <a:spcPct val="110000"/>
              </a:lnSpc>
              <a:buFontTx/>
              <a:buChar char="•"/>
            </a:pPr>
            <a:r>
              <a:rPr lang="id-ID" sz="1800" dirty="0">
                <a:latin typeface="Arial" charset="0"/>
              </a:rPr>
              <a:t>Permintaan konsumen akhir menentukan menentukan arah kegiatan produksi</a:t>
            </a:r>
          </a:p>
        </p:txBody>
      </p:sp>
      <p:sp>
        <p:nvSpPr>
          <p:cNvPr id="76807" name="Text Box 7"/>
          <p:cNvSpPr txBox="1">
            <a:spLocks noChangeArrowheads="1"/>
          </p:cNvSpPr>
          <p:nvPr/>
        </p:nvSpPr>
        <p:spPr bwMode="auto">
          <a:xfrm>
            <a:off x="3261816" y="3771332"/>
            <a:ext cx="5637662" cy="1006429"/>
          </a:xfrm>
          <a:prstGeom prst="rect">
            <a:avLst/>
          </a:prstGeom>
          <a:noFill/>
          <a:ln w="12700" cap="sq">
            <a:noFill/>
            <a:miter lim="800000"/>
            <a:headEnd type="none" w="sm" len="sm"/>
            <a:tailEnd type="none" w="sm" len="sm"/>
          </a:ln>
          <a:effectLst/>
        </p:spPr>
        <p:txBody>
          <a:bodyPr wrap="square">
            <a:spAutoFit/>
          </a:bodyPr>
          <a:lstStyle/>
          <a:p>
            <a:pPr marL="261938" indent="-261938" algn="just">
              <a:lnSpc>
                <a:spcPct val="110000"/>
              </a:lnSpc>
              <a:buFontTx/>
              <a:buChar char="•"/>
            </a:pPr>
            <a:r>
              <a:rPr lang="id-ID" sz="1800" dirty="0">
                <a:latin typeface="Arial" charset="0"/>
              </a:rPr>
              <a:t>Nilai barang secara subjektif semakin berkurang dengan semakin banyaknya individu memiliki barang tersebut </a:t>
            </a:r>
            <a:endParaRPr lang="en-GB" sz="1800" dirty="0">
              <a:latin typeface="Arial" charset="0"/>
            </a:endParaRPr>
          </a:p>
        </p:txBody>
      </p:sp>
      <p:sp>
        <p:nvSpPr>
          <p:cNvPr id="76808" name="Text Box 8"/>
          <p:cNvSpPr txBox="1">
            <a:spLocks noChangeArrowheads="1"/>
          </p:cNvSpPr>
          <p:nvPr/>
        </p:nvSpPr>
        <p:spPr bwMode="auto">
          <a:xfrm>
            <a:off x="3562065" y="4757382"/>
            <a:ext cx="4545842" cy="1615827"/>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10000"/>
              </a:lnSpc>
            </a:pPr>
            <a:r>
              <a:rPr lang="id-ID" sz="1800" dirty="0">
                <a:latin typeface="Arial" charset="0"/>
              </a:rPr>
              <a:t>Air bernilai rendah karena melimpah dan akan naik bila mengalami kelangkaan. Permata bernilai tinggi karena langka dan akan menurun bila persediannya melimpah</a:t>
            </a:r>
            <a:endParaRPr lang="en-GB" sz="1800" dirty="0">
              <a:latin typeface="Arial" charset="0"/>
            </a:endParaRPr>
          </a:p>
        </p:txBody>
      </p:sp>
      <p:sp>
        <p:nvSpPr>
          <p:cNvPr id="76811" name="AutoShape 11"/>
          <p:cNvSpPr>
            <a:spLocks noChangeArrowheads="1"/>
          </p:cNvSpPr>
          <p:nvPr/>
        </p:nvSpPr>
        <p:spPr bwMode="auto">
          <a:xfrm>
            <a:off x="2851245" y="4582236"/>
            <a:ext cx="609600" cy="609600"/>
          </a:xfrm>
          <a:prstGeom prst="curvedRightArrow">
            <a:avLst>
              <a:gd name="adj1" fmla="val 20000"/>
              <a:gd name="adj2" fmla="val 40000"/>
              <a:gd name="adj3" fmla="val 33333"/>
            </a:avLst>
          </a:prstGeom>
          <a:solidFill>
            <a:schemeClr val="accent1"/>
          </a:solidFill>
          <a:ln w="12700" cap="sq">
            <a:solidFill>
              <a:schemeClr val="tx1"/>
            </a:solidFill>
            <a:miter lim="800000"/>
            <a:headEnd type="none" w="sm" len="sm"/>
            <a:tailEnd type="none" w="sm" len="sm"/>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4"/>
                                        </p:tgtEl>
                                        <p:attrNameLst>
                                          <p:attrName>style.visibility</p:attrName>
                                        </p:attrNameLst>
                                      </p:cBhvr>
                                      <p:to>
                                        <p:strVal val="visible"/>
                                      </p:to>
                                    </p:set>
                                    <p:anim calcmode="lin" valueType="num">
                                      <p:cBhvr additive="base">
                                        <p:cTn id="7" dur="500" fill="hold"/>
                                        <p:tgtEl>
                                          <p:spTgt spid="76804"/>
                                        </p:tgtEl>
                                        <p:attrNameLst>
                                          <p:attrName>ppt_x</p:attrName>
                                        </p:attrNameLst>
                                      </p:cBhvr>
                                      <p:tavLst>
                                        <p:tav tm="0">
                                          <p:val>
                                            <p:strVal val="#ppt_x"/>
                                          </p:val>
                                        </p:tav>
                                        <p:tav tm="100000">
                                          <p:val>
                                            <p:strVal val="#ppt_x"/>
                                          </p:val>
                                        </p:tav>
                                      </p:tavLst>
                                    </p:anim>
                                    <p:anim calcmode="lin" valueType="num">
                                      <p:cBhvr additive="base">
                                        <p:cTn id="8" dur="500" fill="hold"/>
                                        <p:tgtEl>
                                          <p:spTgt spid="7680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5"/>
                                        </p:tgtEl>
                                        <p:attrNameLst>
                                          <p:attrName>style.visibility</p:attrName>
                                        </p:attrNameLst>
                                      </p:cBhvr>
                                      <p:to>
                                        <p:strVal val="visible"/>
                                      </p:to>
                                    </p:set>
                                    <p:anim calcmode="lin" valueType="num">
                                      <p:cBhvr additive="base">
                                        <p:cTn id="13" dur="500" fill="hold"/>
                                        <p:tgtEl>
                                          <p:spTgt spid="76805"/>
                                        </p:tgtEl>
                                        <p:attrNameLst>
                                          <p:attrName>ppt_x</p:attrName>
                                        </p:attrNameLst>
                                      </p:cBhvr>
                                      <p:tavLst>
                                        <p:tav tm="0">
                                          <p:val>
                                            <p:strVal val="#ppt_x"/>
                                          </p:val>
                                        </p:tav>
                                        <p:tav tm="100000">
                                          <p:val>
                                            <p:strVal val="#ppt_x"/>
                                          </p:val>
                                        </p:tav>
                                      </p:tavLst>
                                    </p:anim>
                                    <p:anim calcmode="lin" valueType="num">
                                      <p:cBhvr additive="base">
                                        <p:cTn id="14" dur="500" fill="hold"/>
                                        <p:tgtEl>
                                          <p:spTgt spid="7680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6"/>
                                        </p:tgtEl>
                                        <p:attrNameLst>
                                          <p:attrName>style.visibility</p:attrName>
                                        </p:attrNameLst>
                                      </p:cBhvr>
                                      <p:to>
                                        <p:strVal val="visible"/>
                                      </p:to>
                                    </p:set>
                                    <p:anim calcmode="lin" valueType="num">
                                      <p:cBhvr additive="base">
                                        <p:cTn id="19" dur="500" fill="hold"/>
                                        <p:tgtEl>
                                          <p:spTgt spid="76806"/>
                                        </p:tgtEl>
                                        <p:attrNameLst>
                                          <p:attrName>ppt_x</p:attrName>
                                        </p:attrNameLst>
                                      </p:cBhvr>
                                      <p:tavLst>
                                        <p:tav tm="0">
                                          <p:val>
                                            <p:strVal val="#ppt_x"/>
                                          </p:val>
                                        </p:tav>
                                        <p:tav tm="100000">
                                          <p:val>
                                            <p:strVal val="#ppt_x"/>
                                          </p:val>
                                        </p:tav>
                                      </p:tavLst>
                                    </p:anim>
                                    <p:anim calcmode="lin" valueType="num">
                                      <p:cBhvr additive="base">
                                        <p:cTn id="20" dur="500" fill="hold"/>
                                        <p:tgtEl>
                                          <p:spTgt spid="768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P spid="76805" grpId="0"/>
      <p:bldP spid="7680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4" name="Text Box 10"/>
          <p:cNvSpPr txBox="1">
            <a:spLocks noChangeArrowheads="1"/>
          </p:cNvSpPr>
          <p:nvPr/>
        </p:nvSpPr>
        <p:spPr bwMode="auto">
          <a:xfrm>
            <a:off x="3496101" y="545910"/>
            <a:ext cx="5334000" cy="592022"/>
          </a:xfrm>
          <a:prstGeom prst="rect">
            <a:avLst/>
          </a:prstGeom>
          <a:noFill/>
          <a:ln w="9525">
            <a:noFill/>
            <a:miter lim="800000"/>
            <a:headEnd/>
            <a:tailEnd/>
          </a:ln>
          <a:effectLst/>
        </p:spPr>
        <p:txBody>
          <a:bodyPr>
            <a:spAutoFit/>
          </a:bodyPr>
          <a:lstStyle/>
          <a:p>
            <a:pPr algn="ctr">
              <a:lnSpc>
                <a:spcPct val="110000"/>
              </a:lnSpc>
            </a:pPr>
            <a:r>
              <a:rPr lang="id-ID" sz="3200">
                <a:latin typeface="Arial" charset="0"/>
              </a:rPr>
              <a:t>Law of Imputation</a:t>
            </a:r>
          </a:p>
        </p:txBody>
      </p:sp>
      <p:sp>
        <p:nvSpPr>
          <p:cNvPr id="77835" name="Text Box 11"/>
          <p:cNvSpPr txBox="1">
            <a:spLocks noChangeArrowheads="1"/>
          </p:cNvSpPr>
          <p:nvPr/>
        </p:nvSpPr>
        <p:spPr bwMode="auto">
          <a:xfrm>
            <a:off x="3373271" y="1196454"/>
            <a:ext cx="3200400" cy="393700"/>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Input tergantung pada output</a:t>
            </a:r>
          </a:p>
        </p:txBody>
      </p:sp>
      <p:sp>
        <p:nvSpPr>
          <p:cNvPr id="77837" name="Text Box 13"/>
          <p:cNvSpPr txBox="1">
            <a:spLocks noChangeArrowheads="1"/>
          </p:cNvSpPr>
          <p:nvPr/>
        </p:nvSpPr>
        <p:spPr bwMode="auto">
          <a:xfrm>
            <a:off x="3330053" y="1626358"/>
            <a:ext cx="4997355"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Supply (penawaran)/produksi ditentukan oleh permintaan produk akhir</a:t>
            </a:r>
          </a:p>
        </p:txBody>
      </p:sp>
      <p:sp>
        <p:nvSpPr>
          <p:cNvPr id="77838" name="Text Box 14"/>
          <p:cNvSpPr txBox="1">
            <a:spLocks noChangeArrowheads="1"/>
          </p:cNvSpPr>
          <p:nvPr/>
        </p:nvSpPr>
        <p:spPr bwMode="auto">
          <a:xfrm>
            <a:off x="3302758" y="2362200"/>
            <a:ext cx="5079242"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Seandainya di dunia tidak ada perokok maka tidak akan ada produsen rokok, tidak akan ada permintaan terhadap tembakau</a:t>
            </a:r>
          </a:p>
        </p:txBody>
      </p:sp>
      <p:sp>
        <p:nvSpPr>
          <p:cNvPr id="77839" name="Text Box 15"/>
          <p:cNvSpPr txBox="1">
            <a:spLocks noChangeArrowheads="1"/>
          </p:cNvSpPr>
          <p:nvPr/>
        </p:nvSpPr>
        <p:spPr bwMode="auto">
          <a:xfrm>
            <a:off x="3330052" y="3293660"/>
            <a:ext cx="5133833"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Petani tembakau akan mati, kebutuhan cengkeh dan bumbu rokok menurun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34"/>
                                        </p:tgtEl>
                                        <p:attrNameLst>
                                          <p:attrName>style.visibility</p:attrName>
                                        </p:attrNameLst>
                                      </p:cBhvr>
                                      <p:to>
                                        <p:strVal val="visible"/>
                                      </p:to>
                                    </p:set>
                                    <p:anim calcmode="lin" valueType="num">
                                      <p:cBhvr additive="base">
                                        <p:cTn id="7" dur="500" fill="hold"/>
                                        <p:tgtEl>
                                          <p:spTgt spid="77834"/>
                                        </p:tgtEl>
                                        <p:attrNameLst>
                                          <p:attrName>ppt_x</p:attrName>
                                        </p:attrNameLst>
                                      </p:cBhvr>
                                      <p:tavLst>
                                        <p:tav tm="0">
                                          <p:val>
                                            <p:strVal val="#ppt_x"/>
                                          </p:val>
                                        </p:tav>
                                        <p:tav tm="100000">
                                          <p:val>
                                            <p:strVal val="#ppt_x"/>
                                          </p:val>
                                        </p:tav>
                                      </p:tavLst>
                                    </p:anim>
                                    <p:anim calcmode="lin" valueType="num">
                                      <p:cBhvr additive="base">
                                        <p:cTn id="8" dur="500" fill="hold"/>
                                        <p:tgtEl>
                                          <p:spTgt spid="778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35"/>
                                        </p:tgtEl>
                                        <p:attrNameLst>
                                          <p:attrName>style.visibility</p:attrName>
                                        </p:attrNameLst>
                                      </p:cBhvr>
                                      <p:to>
                                        <p:strVal val="visible"/>
                                      </p:to>
                                    </p:set>
                                    <p:anim calcmode="lin" valueType="num">
                                      <p:cBhvr additive="base">
                                        <p:cTn id="13" dur="500" fill="hold"/>
                                        <p:tgtEl>
                                          <p:spTgt spid="77835"/>
                                        </p:tgtEl>
                                        <p:attrNameLst>
                                          <p:attrName>ppt_x</p:attrName>
                                        </p:attrNameLst>
                                      </p:cBhvr>
                                      <p:tavLst>
                                        <p:tav tm="0">
                                          <p:val>
                                            <p:strVal val="#ppt_x"/>
                                          </p:val>
                                        </p:tav>
                                        <p:tav tm="100000">
                                          <p:val>
                                            <p:strVal val="#ppt_x"/>
                                          </p:val>
                                        </p:tav>
                                      </p:tavLst>
                                    </p:anim>
                                    <p:anim calcmode="lin" valueType="num">
                                      <p:cBhvr additive="base">
                                        <p:cTn id="14" dur="500" fill="hold"/>
                                        <p:tgtEl>
                                          <p:spTgt spid="778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37"/>
                                        </p:tgtEl>
                                        <p:attrNameLst>
                                          <p:attrName>style.visibility</p:attrName>
                                        </p:attrNameLst>
                                      </p:cBhvr>
                                      <p:to>
                                        <p:strVal val="visible"/>
                                      </p:to>
                                    </p:set>
                                    <p:anim calcmode="lin" valueType="num">
                                      <p:cBhvr additive="base">
                                        <p:cTn id="19" dur="500" fill="hold"/>
                                        <p:tgtEl>
                                          <p:spTgt spid="77837"/>
                                        </p:tgtEl>
                                        <p:attrNameLst>
                                          <p:attrName>ppt_x</p:attrName>
                                        </p:attrNameLst>
                                      </p:cBhvr>
                                      <p:tavLst>
                                        <p:tav tm="0">
                                          <p:val>
                                            <p:strVal val="#ppt_x"/>
                                          </p:val>
                                        </p:tav>
                                        <p:tav tm="100000">
                                          <p:val>
                                            <p:strVal val="#ppt_x"/>
                                          </p:val>
                                        </p:tav>
                                      </p:tavLst>
                                    </p:anim>
                                    <p:anim calcmode="lin" valueType="num">
                                      <p:cBhvr additive="base">
                                        <p:cTn id="20" dur="500" fill="hold"/>
                                        <p:tgtEl>
                                          <p:spTgt spid="7783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38"/>
                                        </p:tgtEl>
                                        <p:attrNameLst>
                                          <p:attrName>style.visibility</p:attrName>
                                        </p:attrNameLst>
                                      </p:cBhvr>
                                      <p:to>
                                        <p:strVal val="visible"/>
                                      </p:to>
                                    </p:set>
                                    <p:anim calcmode="lin" valueType="num">
                                      <p:cBhvr additive="base">
                                        <p:cTn id="25" dur="500" fill="hold"/>
                                        <p:tgtEl>
                                          <p:spTgt spid="77838"/>
                                        </p:tgtEl>
                                        <p:attrNameLst>
                                          <p:attrName>ppt_x</p:attrName>
                                        </p:attrNameLst>
                                      </p:cBhvr>
                                      <p:tavLst>
                                        <p:tav tm="0">
                                          <p:val>
                                            <p:strVal val="#ppt_x"/>
                                          </p:val>
                                        </p:tav>
                                        <p:tav tm="100000">
                                          <p:val>
                                            <p:strVal val="#ppt_x"/>
                                          </p:val>
                                        </p:tav>
                                      </p:tavLst>
                                    </p:anim>
                                    <p:anim calcmode="lin" valueType="num">
                                      <p:cBhvr additive="base">
                                        <p:cTn id="26" dur="500" fill="hold"/>
                                        <p:tgtEl>
                                          <p:spTgt spid="7783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39"/>
                                        </p:tgtEl>
                                        <p:attrNameLst>
                                          <p:attrName>style.visibility</p:attrName>
                                        </p:attrNameLst>
                                      </p:cBhvr>
                                      <p:to>
                                        <p:strVal val="visible"/>
                                      </p:to>
                                    </p:set>
                                    <p:anim calcmode="lin" valueType="num">
                                      <p:cBhvr additive="base">
                                        <p:cTn id="31" dur="500" fill="hold"/>
                                        <p:tgtEl>
                                          <p:spTgt spid="77839"/>
                                        </p:tgtEl>
                                        <p:attrNameLst>
                                          <p:attrName>ppt_x</p:attrName>
                                        </p:attrNameLst>
                                      </p:cBhvr>
                                      <p:tavLst>
                                        <p:tav tm="0">
                                          <p:val>
                                            <p:strVal val="#ppt_x"/>
                                          </p:val>
                                        </p:tav>
                                        <p:tav tm="100000">
                                          <p:val>
                                            <p:strVal val="#ppt_x"/>
                                          </p:val>
                                        </p:tav>
                                      </p:tavLst>
                                    </p:anim>
                                    <p:anim calcmode="lin" valueType="num">
                                      <p:cBhvr additive="base">
                                        <p:cTn id="32" dur="500" fill="hold"/>
                                        <p:tgtEl>
                                          <p:spTgt spid="778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4" grpId="0"/>
      <p:bldP spid="77835" grpId="0"/>
      <p:bldP spid="77837" grpId="0"/>
      <p:bldP spid="77838" grpId="0"/>
      <p:bldP spid="7783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ext Box 4"/>
          <p:cNvSpPr txBox="1">
            <a:spLocks noChangeArrowheads="1"/>
          </p:cNvSpPr>
          <p:nvPr/>
        </p:nvSpPr>
        <p:spPr bwMode="auto">
          <a:xfrm>
            <a:off x="1708256" y="1089536"/>
            <a:ext cx="7315200" cy="695325"/>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Harga atau nilai dari suatu barang didasarkan pada penggunaan marginal (selanjutnya) yang terbaik dari barang tersebut</a:t>
            </a:r>
          </a:p>
        </p:txBody>
      </p:sp>
      <p:sp>
        <p:nvSpPr>
          <p:cNvPr id="78853" name="Text Box 5"/>
          <p:cNvSpPr txBox="1">
            <a:spLocks noChangeArrowheads="1"/>
          </p:cNvSpPr>
          <p:nvPr/>
        </p:nvSpPr>
        <p:spPr bwMode="auto">
          <a:xfrm>
            <a:off x="2470256" y="1851536"/>
            <a:ext cx="3733800" cy="393700"/>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Melahirkan istilah opportunity cost</a:t>
            </a:r>
          </a:p>
        </p:txBody>
      </p:sp>
      <p:sp>
        <p:nvSpPr>
          <p:cNvPr id="78854" name="Text Box 6"/>
          <p:cNvSpPr txBox="1">
            <a:spLocks noChangeArrowheads="1"/>
          </p:cNvSpPr>
          <p:nvPr/>
        </p:nvSpPr>
        <p:spPr bwMode="auto">
          <a:xfrm>
            <a:off x="1708256" y="245648"/>
            <a:ext cx="6248400" cy="1040285"/>
          </a:xfrm>
          <a:prstGeom prst="rect">
            <a:avLst/>
          </a:prstGeom>
          <a:noFill/>
          <a:ln w="9525">
            <a:noFill/>
            <a:miter lim="800000"/>
            <a:headEnd/>
            <a:tailEnd/>
          </a:ln>
          <a:effectLst/>
        </p:spPr>
        <p:txBody>
          <a:bodyPr>
            <a:spAutoFit/>
          </a:bodyPr>
          <a:lstStyle/>
          <a:p>
            <a:pPr algn="ctr">
              <a:lnSpc>
                <a:spcPct val="110000"/>
              </a:lnSpc>
            </a:pPr>
            <a:r>
              <a:rPr lang="id-ID" sz="2800" dirty="0">
                <a:latin typeface="Arial" charset="0"/>
              </a:rPr>
              <a:t>Teori utilitas Marginal dan Opportunity Cost</a:t>
            </a:r>
          </a:p>
        </p:txBody>
      </p:sp>
      <p:sp>
        <p:nvSpPr>
          <p:cNvPr id="78855" name="Text Box 7"/>
          <p:cNvSpPr txBox="1">
            <a:spLocks noChangeArrowheads="1"/>
          </p:cNvSpPr>
          <p:nvPr/>
        </p:nvSpPr>
        <p:spPr bwMode="auto">
          <a:xfrm>
            <a:off x="1708256" y="2308736"/>
            <a:ext cx="7239000" cy="695325"/>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Keuntungan yang hilang atau biaya yang dikeluarkan seseorang karena mengambil kesempatan lain</a:t>
            </a:r>
          </a:p>
        </p:txBody>
      </p:sp>
      <p:sp>
        <p:nvSpPr>
          <p:cNvPr id="78856" name="Line 8"/>
          <p:cNvSpPr>
            <a:spLocks noChangeShapeType="1"/>
          </p:cNvSpPr>
          <p:nvPr/>
        </p:nvSpPr>
        <p:spPr bwMode="auto">
          <a:xfrm>
            <a:off x="1860656" y="1775336"/>
            <a:ext cx="0" cy="304800"/>
          </a:xfrm>
          <a:prstGeom prst="line">
            <a:avLst/>
          </a:prstGeom>
          <a:noFill/>
          <a:ln w="12700" cap="sq">
            <a:solidFill>
              <a:schemeClr val="tx1"/>
            </a:solidFill>
            <a:round/>
            <a:headEnd type="none" w="sm" len="sm"/>
            <a:tailEnd type="none" w="sm" len="sm"/>
          </a:ln>
          <a:effectLst/>
        </p:spPr>
        <p:txBody>
          <a:bodyPr/>
          <a:lstStyle/>
          <a:p>
            <a:endParaRPr lang="en-US"/>
          </a:p>
        </p:txBody>
      </p:sp>
      <p:sp>
        <p:nvSpPr>
          <p:cNvPr id="78857" name="Line 9"/>
          <p:cNvSpPr>
            <a:spLocks noChangeShapeType="1"/>
          </p:cNvSpPr>
          <p:nvPr/>
        </p:nvSpPr>
        <p:spPr bwMode="auto">
          <a:xfrm>
            <a:off x="1860656" y="2080136"/>
            <a:ext cx="533400" cy="0"/>
          </a:xfrm>
          <a:prstGeom prst="line">
            <a:avLst/>
          </a:prstGeom>
          <a:noFill/>
          <a:ln w="12700" cap="sq">
            <a:solidFill>
              <a:schemeClr val="tx1"/>
            </a:solidFill>
            <a:round/>
            <a:headEnd type="none" w="sm" len="sm"/>
            <a:tailEnd type="triangle" w="sm" len="sm"/>
          </a:ln>
          <a:effectLst/>
        </p:spPr>
        <p:txBody>
          <a:bodyPr/>
          <a:lstStyle/>
          <a:p>
            <a:endParaRPr lang="en-US"/>
          </a:p>
        </p:txBody>
      </p:sp>
      <p:sp>
        <p:nvSpPr>
          <p:cNvPr id="78858" name="Text Box 10"/>
          <p:cNvSpPr txBox="1">
            <a:spLocks noChangeArrowheads="1"/>
          </p:cNvSpPr>
          <p:nvPr/>
        </p:nvSpPr>
        <p:spPr bwMode="auto">
          <a:xfrm>
            <a:off x="1708256" y="3070736"/>
            <a:ext cx="5410200" cy="393700"/>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Whatever your choice, the consequence is a must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8852"/>
                                        </p:tgtEl>
                                        <p:attrNameLst>
                                          <p:attrName>style.visibility</p:attrName>
                                        </p:attrNameLst>
                                      </p:cBhvr>
                                      <p:to>
                                        <p:strVal val="visible"/>
                                      </p:to>
                                    </p:set>
                                    <p:anim calcmode="lin" valueType="num">
                                      <p:cBhvr additive="base">
                                        <p:cTn id="7" dur="500" fill="hold"/>
                                        <p:tgtEl>
                                          <p:spTgt spid="78852"/>
                                        </p:tgtEl>
                                        <p:attrNameLst>
                                          <p:attrName>ppt_x</p:attrName>
                                        </p:attrNameLst>
                                      </p:cBhvr>
                                      <p:tavLst>
                                        <p:tav tm="0">
                                          <p:val>
                                            <p:strVal val="#ppt_x"/>
                                          </p:val>
                                        </p:tav>
                                        <p:tav tm="100000">
                                          <p:val>
                                            <p:strVal val="#ppt_x"/>
                                          </p:val>
                                        </p:tav>
                                      </p:tavLst>
                                    </p:anim>
                                    <p:anim calcmode="lin" valueType="num">
                                      <p:cBhvr additive="base">
                                        <p:cTn id="8" dur="500" fill="hold"/>
                                        <p:tgtEl>
                                          <p:spTgt spid="788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8853"/>
                                        </p:tgtEl>
                                        <p:attrNameLst>
                                          <p:attrName>style.visibility</p:attrName>
                                        </p:attrNameLst>
                                      </p:cBhvr>
                                      <p:to>
                                        <p:strVal val="visible"/>
                                      </p:to>
                                    </p:set>
                                    <p:anim calcmode="lin" valueType="num">
                                      <p:cBhvr additive="base">
                                        <p:cTn id="13" dur="500" fill="hold"/>
                                        <p:tgtEl>
                                          <p:spTgt spid="78853"/>
                                        </p:tgtEl>
                                        <p:attrNameLst>
                                          <p:attrName>ppt_x</p:attrName>
                                        </p:attrNameLst>
                                      </p:cBhvr>
                                      <p:tavLst>
                                        <p:tav tm="0">
                                          <p:val>
                                            <p:strVal val="#ppt_x"/>
                                          </p:val>
                                        </p:tav>
                                        <p:tav tm="100000">
                                          <p:val>
                                            <p:strVal val="#ppt_x"/>
                                          </p:val>
                                        </p:tav>
                                      </p:tavLst>
                                    </p:anim>
                                    <p:anim calcmode="lin" valueType="num">
                                      <p:cBhvr additive="base">
                                        <p:cTn id="14" dur="500" fill="hold"/>
                                        <p:tgtEl>
                                          <p:spTgt spid="7885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8854"/>
                                        </p:tgtEl>
                                        <p:attrNameLst>
                                          <p:attrName>style.visibility</p:attrName>
                                        </p:attrNameLst>
                                      </p:cBhvr>
                                      <p:to>
                                        <p:strVal val="visible"/>
                                      </p:to>
                                    </p:set>
                                    <p:anim calcmode="lin" valueType="num">
                                      <p:cBhvr additive="base">
                                        <p:cTn id="19" dur="500" fill="hold"/>
                                        <p:tgtEl>
                                          <p:spTgt spid="78854"/>
                                        </p:tgtEl>
                                        <p:attrNameLst>
                                          <p:attrName>ppt_x</p:attrName>
                                        </p:attrNameLst>
                                      </p:cBhvr>
                                      <p:tavLst>
                                        <p:tav tm="0">
                                          <p:val>
                                            <p:strVal val="#ppt_x"/>
                                          </p:val>
                                        </p:tav>
                                        <p:tav tm="100000">
                                          <p:val>
                                            <p:strVal val="#ppt_x"/>
                                          </p:val>
                                        </p:tav>
                                      </p:tavLst>
                                    </p:anim>
                                    <p:anim calcmode="lin" valueType="num">
                                      <p:cBhvr additive="base">
                                        <p:cTn id="20" dur="500" fill="hold"/>
                                        <p:tgtEl>
                                          <p:spTgt spid="7885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55"/>
                                        </p:tgtEl>
                                        <p:attrNameLst>
                                          <p:attrName>style.visibility</p:attrName>
                                        </p:attrNameLst>
                                      </p:cBhvr>
                                      <p:to>
                                        <p:strVal val="visible"/>
                                      </p:to>
                                    </p:set>
                                    <p:anim calcmode="lin" valueType="num">
                                      <p:cBhvr additive="base">
                                        <p:cTn id="25" dur="500" fill="hold"/>
                                        <p:tgtEl>
                                          <p:spTgt spid="78855"/>
                                        </p:tgtEl>
                                        <p:attrNameLst>
                                          <p:attrName>ppt_x</p:attrName>
                                        </p:attrNameLst>
                                      </p:cBhvr>
                                      <p:tavLst>
                                        <p:tav tm="0">
                                          <p:val>
                                            <p:strVal val="#ppt_x"/>
                                          </p:val>
                                        </p:tav>
                                        <p:tav tm="100000">
                                          <p:val>
                                            <p:strVal val="#ppt_x"/>
                                          </p:val>
                                        </p:tav>
                                      </p:tavLst>
                                    </p:anim>
                                    <p:anim calcmode="lin" valueType="num">
                                      <p:cBhvr additive="base">
                                        <p:cTn id="26" dur="500" fill="hold"/>
                                        <p:tgtEl>
                                          <p:spTgt spid="7885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58"/>
                                        </p:tgtEl>
                                        <p:attrNameLst>
                                          <p:attrName>style.visibility</p:attrName>
                                        </p:attrNameLst>
                                      </p:cBhvr>
                                      <p:to>
                                        <p:strVal val="visible"/>
                                      </p:to>
                                    </p:set>
                                    <p:anim calcmode="lin" valueType="num">
                                      <p:cBhvr additive="base">
                                        <p:cTn id="31" dur="500" fill="hold"/>
                                        <p:tgtEl>
                                          <p:spTgt spid="78858"/>
                                        </p:tgtEl>
                                        <p:attrNameLst>
                                          <p:attrName>ppt_x</p:attrName>
                                        </p:attrNameLst>
                                      </p:cBhvr>
                                      <p:tavLst>
                                        <p:tav tm="0">
                                          <p:val>
                                            <p:strVal val="#ppt_x"/>
                                          </p:val>
                                        </p:tav>
                                        <p:tav tm="100000">
                                          <p:val>
                                            <p:strVal val="#ppt_x"/>
                                          </p:val>
                                        </p:tav>
                                      </p:tavLst>
                                    </p:anim>
                                    <p:anim calcmode="lin" valueType="num">
                                      <p:cBhvr additive="base">
                                        <p:cTn id="32" dur="500" fill="hold"/>
                                        <p:tgtEl>
                                          <p:spTgt spid="788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3" grpId="0"/>
      <p:bldP spid="78854" grpId="0"/>
      <p:bldP spid="78855" grpId="0"/>
      <p:bldP spid="7885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Text Box 4"/>
          <p:cNvSpPr txBox="1">
            <a:spLocks noChangeArrowheads="1"/>
          </p:cNvSpPr>
          <p:nvPr/>
        </p:nvSpPr>
        <p:spPr bwMode="auto">
          <a:xfrm>
            <a:off x="4053385" y="425355"/>
            <a:ext cx="3894161" cy="634020"/>
          </a:xfrm>
          <a:prstGeom prst="rect">
            <a:avLst/>
          </a:prstGeom>
          <a:noFill/>
          <a:ln w="9525">
            <a:noFill/>
            <a:miter lim="800000"/>
            <a:headEnd/>
            <a:tailEnd/>
          </a:ln>
          <a:effectLst/>
        </p:spPr>
        <p:txBody>
          <a:bodyPr wrap="square">
            <a:spAutoFit/>
          </a:bodyPr>
          <a:lstStyle/>
          <a:p>
            <a:pPr algn="just">
              <a:lnSpc>
                <a:spcPct val="110000"/>
              </a:lnSpc>
            </a:pPr>
            <a:r>
              <a:rPr lang="id-ID" sz="3200" b="1" dirty="0">
                <a:latin typeface="Arial" charset="0"/>
              </a:rPr>
              <a:t>MAZHAB AUSTRIA</a:t>
            </a:r>
          </a:p>
        </p:txBody>
      </p:sp>
      <p:sp>
        <p:nvSpPr>
          <p:cNvPr id="79877" name="Text Box 5"/>
          <p:cNvSpPr txBox="1">
            <a:spLocks noChangeArrowheads="1"/>
          </p:cNvSpPr>
          <p:nvPr/>
        </p:nvSpPr>
        <p:spPr bwMode="auto">
          <a:xfrm>
            <a:off x="3152633" y="1157785"/>
            <a:ext cx="5493224"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Nilai subjektif, utilitas marginal, opportunity cost digagas oleh Carl Menger</a:t>
            </a:r>
          </a:p>
        </p:txBody>
      </p:sp>
      <p:sp>
        <p:nvSpPr>
          <p:cNvPr id="79878" name="Text Box 6"/>
          <p:cNvSpPr txBox="1">
            <a:spLocks noChangeArrowheads="1"/>
          </p:cNvSpPr>
          <p:nvPr/>
        </p:nvSpPr>
        <p:spPr bwMode="auto">
          <a:xfrm>
            <a:off x="3138985" y="1907274"/>
            <a:ext cx="5422710"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Dikembangkan dan dipopulerkan oleh Bohm Bawerk sehingga lahir Mazhab Austria</a:t>
            </a:r>
          </a:p>
        </p:txBody>
      </p:sp>
      <p:sp>
        <p:nvSpPr>
          <p:cNvPr id="79879" name="Text Box 7"/>
          <p:cNvSpPr txBox="1">
            <a:spLocks noChangeArrowheads="1"/>
          </p:cNvSpPr>
          <p:nvPr/>
        </p:nvSpPr>
        <p:spPr bwMode="auto">
          <a:xfrm>
            <a:off x="3138984" y="2819400"/>
            <a:ext cx="5395415"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Mematahkan argumen Marx soal tuduhan kapitalis mengeksploitasi buruh</a:t>
            </a:r>
          </a:p>
        </p:txBody>
      </p:sp>
      <p:sp>
        <p:nvSpPr>
          <p:cNvPr id="79880" name="Text Box 8"/>
          <p:cNvSpPr txBox="1">
            <a:spLocks noChangeArrowheads="1"/>
          </p:cNvSpPr>
          <p:nvPr/>
        </p:nvSpPr>
        <p:spPr bwMode="auto">
          <a:xfrm>
            <a:off x="3125336" y="3581400"/>
            <a:ext cx="5409063"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Argumennya: kapitalis menangguhkan pemanfaatan atas keuntungan dan mengambil resiko kerugian atas modal yang diinvestasikannya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6"/>
                                        </p:tgtEl>
                                        <p:attrNameLst>
                                          <p:attrName>style.visibility</p:attrName>
                                        </p:attrNameLst>
                                      </p:cBhvr>
                                      <p:to>
                                        <p:strVal val="visible"/>
                                      </p:to>
                                    </p:set>
                                    <p:anim calcmode="lin" valueType="num">
                                      <p:cBhvr additive="base">
                                        <p:cTn id="7" dur="500" fill="hold"/>
                                        <p:tgtEl>
                                          <p:spTgt spid="79876"/>
                                        </p:tgtEl>
                                        <p:attrNameLst>
                                          <p:attrName>ppt_x</p:attrName>
                                        </p:attrNameLst>
                                      </p:cBhvr>
                                      <p:tavLst>
                                        <p:tav tm="0">
                                          <p:val>
                                            <p:strVal val="#ppt_x"/>
                                          </p:val>
                                        </p:tav>
                                        <p:tav tm="100000">
                                          <p:val>
                                            <p:strVal val="#ppt_x"/>
                                          </p:val>
                                        </p:tav>
                                      </p:tavLst>
                                    </p:anim>
                                    <p:anim calcmode="lin" valueType="num">
                                      <p:cBhvr additive="base">
                                        <p:cTn id="8" dur="500" fill="hold"/>
                                        <p:tgtEl>
                                          <p:spTgt spid="7987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9877"/>
                                        </p:tgtEl>
                                        <p:attrNameLst>
                                          <p:attrName>style.visibility</p:attrName>
                                        </p:attrNameLst>
                                      </p:cBhvr>
                                      <p:to>
                                        <p:strVal val="visible"/>
                                      </p:to>
                                    </p:set>
                                    <p:anim calcmode="lin" valueType="num">
                                      <p:cBhvr additive="base">
                                        <p:cTn id="13" dur="500" fill="hold"/>
                                        <p:tgtEl>
                                          <p:spTgt spid="79877"/>
                                        </p:tgtEl>
                                        <p:attrNameLst>
                                          <p:attrName>ppt_x</p:attrName>
                                        </p:attrNameLst>
                                      </p:cBhvr>
                                      <p:tavLst>
                                        <p:tav tm="0">
                                          <p:val>
                                            <p:strVal val="#ppt_x"/>
                                          </p:val>
                                        </p:tav>
                                        <p:tav tm="100000">
                                          <p:val>
                                            <p:strVal val="#ppt_x"/>
                                          </p:val>
                                        </p:tav>
                                      </p:tavLst>
                                    </p:anim>
                                    <p:anim calcmode="lin" valueType="num">
                                      <p:cBhvr additive="base">
                                        <p:cTn id="14" dur="500" fill="hold"/>
                                        <p:tgtEl>
                                          <p:spTgt spid="798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9878"/>
                                        </p:tgtEl>
                                        <p:attrNameLst>
                                          <p:attrName>style.visibility</p:attrName>
                                        </p:attrNameLst>
                                      </p:cBhvr>
                                      <p:to>
                                        <p:strVal val="visible"/>
                                      </p:to>
                                    </p:set>
                                    <p:anim calcmode="lin" valueType="num">
                                      <p:cBhvr additive="base">
                                        <p:cTn id="19" dur="500" fill="hold"/>
                                        <p:tgtEl>
                                          <p:spTgt spid="79878"/>
                                        </p:tgtEl>
                                        <p:attrNameLst>
                                          <p:attrName>ppt_x</p:attrName>
                                        </p:attrNameLst>
                                      </p:cBhvr>
                                      <p:tavLst>
                                        <p:tav tm="0">
                                          <p:val>
                                            <p:strVal val="#ppt_x"/>
                                          </p:val>
                                        </p:tav>
                                        <p:tav tm="100000">
                                          <p:val>
                                            <p:strVal val="#ppt_x"/>
                                          </p:val>
                                        </p:tav>
                                      </p:tavLst>
                                    </p:anim>
                                    <p:anim calcmode="lin" valueType="num">
                                      <p:cBhvr additive="base">
                                        <p:cTn id="20" dur="500" fill="hold"/>
                                        <p:tgtEl>
                                          <p:spTgt spid="7987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9879"/>
                                        </p:tgtEl>
                                        <p:attrNameLst>
                                          <p:attrName>style.visibility</p:attrName>
                                        </p:attrNameLst>
                                      </p:cBhvr>
                                      <p:to>
                                        <p:strVal val="visible"/>
                                      </p:to>
                                    </p:set>
                                    <p:anim calcmode="lin" valueType="num">
                                      <p:cBhvr additive="base">
                                        <p:cTn id="25" dur="500" fill="hold"/>
                                        <p:tgtEl>
                                          <p:spTgt spid="79879"/>
                                        </p:tgtEl>
                                        <p:attrNameLst>
                                          <p:attrName>ppt_x</p:attrName>
                                        </p:attrNameLst>
                                      </p:cBhvr>
                                      <p:tavLst>
                                        <p:tav tm="0">
                                          <p:val>
                                            <p:strVal val="#ppt_x"/>
                                          </p:val>
                                        </p:tav>
                                        <p:tav tm="100000">
                                          <p:val>
                                            <p:strVal val="#ppt_x"/>
                                          </p:val>
                                        </p:tav>
                                      </p:tavLst>
                                    </p:anim>
                                    <p:anim calcmode="lin" valueType="num">
                                      <p:cBhvr additive="base">
                                        <p:cTn id="26" dur="500" fill="hold"/>
                                        <p:tgtEl>
                                          <p:spTgt spid="7987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9880"/>
                                        </p:tgtEl>
                                        <p:attrNameLst>
                                          <p:attrName>style.visibility</p:attrName>
                                        </p:attrNameLst>
                                      </p:cBhvr>
                                      <p:to>
                                        <p:strVal val="visible"/>
                                      </p:to>
                                    </p:set>
                                    <p:anim calcmode="lin" valueType="num">
                                      <p:cBhvr additive="base">
                                        <p:cTn id="31" dur="500" fill="hold"/>
                                        <p:tgtEl>
                                          <p:spTgt spid="79880"/>
                                        </p:tgtEl>
                                        <p:attrNameLst>
                                          <p:attrName>ppt_x</p:attrName>
                                        </p:attrNameLst>
                                      </p:cBhvr>
                                      <p:tavLst>
                                        <p:tav tm="0">
                                          <p:val>
                                            <p:strVal val="#ppt_x"/>
                                          </p:val>
                                        </p:tav>
                                        <p:tav tm="100000">
                                          <p:val>
                                            <p:strVal val="#ppt_x"/>
                                          </p:val>
                                        </p:tav>
                                      </p:tavLst>
                                    </p:anim>
                                    <p:anim calcmode="lin" valueType="num">
                                      <p:cBhvr additive="base">
                                        <p:cTn id="32" dur="500" fill="hold"/>
                                        <p:tgtEl>
                                          <p:spTgt spid="798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6" grpId="0"/>
      <p:bldP spid="79877" grpId="0"/>
      <p:bldP spid="79878" grpId="0"/>
      <p:bldP spid="79879" grpId="0"/>
      <p:bldP spid="7988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ext Box 4"/>
          <p:cNvSpPr txBox="1">
            <a:spLocks noChangeArrowheads="1"/>
          </p:cNvSpPr>
          <p:nvPr/>
        </p:nvSpPr>
        <p:spPr bwMode="auto">
          <a:xfrm>
            <a:off x="3807724" y="466298"/>
            <a:ext cx="4790365" cy="634020"/>
          </a:xfrm>
          <a:prstGeom prst="rect">
            <a:avLst/>
          </a:prstGeom>
          <a:noFill/>
          <a:ln w="9525">
            <a:noFill/>
            <a:miter lim="800000"/>
            <a:headEnd/>
            <a:tailEnd/>
          </a:ln>
          <a:effectLst/>
        </p:spPr>
        <p:txBody>
          <a:bodyPr wrap="square">
            <a:spAutoFit/>
          </a:bodyPr>
          <a:lstStyle/>
          <a:p>
            <a:pPr algn="just">
              <a:lnSpc>
                <a:spcPct val="110000"/>
              </a:lnSpc>
            </a:pPr>
            <a:r>
              <a:rPr lang="id-ID" sz="3200" b="1" dirty="0">
                <a:latin typeface="Arial" charset="0"/>
              </a:rPr>
              <a:t>MAZHAB CAMBRIDGE</a:t>
            </a:r>
          </a:p>
        </p:txBody>
      </p:sp>
      <p:sp>
        <p:nvSpPr>
          <p:cNvPr id="80901" name="Text Box 5"/>
          <p:cNvSpPr txBox="1">
            <a:spLocks noChangeArrowheads="1"/>
          </p:cNvSpPr>
          <p:nvPr/>
        </p:nvSpPr>
        <p:spPr bwMode="auto">
          <a:xfrm>
            <a:off x="3370997" y="1103194"/>
            <a:ext cx="3429000" cy="393700"/>
          </a:xfrm>
          <a:prstGeom prst="rect">
            <a:avLst/>
          </a:prstGeom>
          <a:noFill/>
          <a:ln w="9525">
            <a:noFill/>
            <a:miter lim="800000"/>
            <a:headEnd/>
            <a:tailEnd/>
          </a:ln>
          <a:effectLst/>
        </p:spPr>
        <p:txBody>
          <a:bodyPr>
            <a:spAutoFit/>
          </a:bodyPr>
          <a:lstStyle/>
          <a:p>
            <a:pPr algn="just">
              <a:lnSpc>
                <a:spcPct val="110000"/>
              </a:lnSpc>
            </a:pPr>
            <a:r>
              <a:rPr lang="id-ID" sz="1800" dirty="0">
                <a:latin typeface="Arial" charset="0"/>
              </a:rPr>
              <a:t>Pemain Utama: </a:t>
            </a:r>
            <a:r>
              <a:rPr lang="id-ID" sz="1800" dirty="0">
                <a:solidFill>
                  <a:schemeClr val="hlink"/>
                </a:solidFill>
                <a:latin typeface="Arial" charset="0"/>
              </a:rPr>
              <a:t>Alfred Marshall</a:t>
            </a:r>
          </a:p>
        </p:txBody>
      </p:sp>
      <p:sp>
        <p:nvSpPr>
          <p:cNvPr id="80902" name="Text Box 6"/>
          <p:cNvSpPr txBox="1">
            <a:spLocks noChangeArrowheads="1"/>
          </p:cNvSpPr>
          <p:nvPr/>
        </p:nvSpPr>
        <p:spPr bwMode="auto">
          <a:xfrm>
            <a:off x="3398292" y="1484194"/>
            <a:ext cx="5108812"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Mengkombinasikan teori nilai subjektif Ricardian dengan utilitas marginal, lahir konsep/kurva permintaan dan penawaran</a:t>
            </a:r>
          </a:p>
        </p:txBody>
      </p:sp>
      <p:sp>
        <p:nvSpPr>
          <p:cNvPr id="80905" name="Text Box 9"/>
          <p:cNvSpPr txBox="1">
            <a:spLocks noChangeArrowheads="1"/>
          </p:cNvSpPr>
          <p:nvPr/>
        </p:nvSpPr>
        <p:spPr bwMode="auto">
          <a:xfrm>
            <a:off x="3411940" y="2483893"/>
            <a:ext cx="5022376"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Keduanya menentukan nilai/harga atas suatu komoditas</a:t>
            </a:r>
          </a:p>
        </p:txBody>
      </p:sp>
      <p:sp>
        <p:nvSpPr>
          <p:cNvPr id="80906" name="Text Box 10"/>
          <p:cNvSpPr txBox="1">
            <a:spLocks noChangeArrowheads="1"/>
          </p:cNvSpPr>
          <p:nvPr/>
        </p:nvSpPr>
        <p:spPr bwMode="auto">
          <a:xfrm>
            <a:off x="3425588" y="3200400"/>
            <a:ext cx="5032611" cy="1311128"/>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Kontribusi Marshall lainnya: biaya produksi, determinasi harga, teori prilaku konsumen dan produsen, elastisitas harga permintaan, penawaran, istilah surplus konsumen</a:t>
            </a:r>
          </a:p>
        </p:txBody>
      </p:sp>
      <p:sp>
        <p:nvSpPr>
          <p:cNvPr id="80907" name="Text Box 11"/>
          <p:cNvSpPr txBox="1">
            <a:spLocks noChangeArrowheads="1"/>
          </p:cNvSpPr>
          <p:nvPr/>
        </p:nvSpPr>
        <p:spPr bwMode="auto">
          <a:xfrm>
            <a:off x="3439235" y="4573138"/>
            <a:ext cx="5196385"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Ilmu ekonomi menjadi sangat kuantitatif deduktif dan terpisah dari rumpun ilmu sosial lain (politik, sosiologi, antropologi, dan sejarah)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900"/>
                                        </p:tgtEl>
                                        <p:attrNameLst>
                                          <p:attrName>style.visibility</p:attrName>
                                        </p:attrNameLst>
                                      </p:cBhvr>
                                      <p:to>
                                        <p:strVal val="visible"/>
                                      </p:to>
                                    </p:set>
                                    <p:anim calcmode="lin" valueType="num">
                                      <p:cBhvr additive="base">
                                        <p:cTn id="7" dur="500" fill="hold"/>
                                        <p:tgtEl>
                                          <p:spTgt spid="80900"/>
                                        </p:tgtEl>
                                        <p:attrNameLst>
                                          <p:attrName>ppt_x</p:attrName>
                                        </p:attrNameLst>
                                      </p:cBhvr>
                                      <p:tavLst>
                                        <p:tav tm="0">
                                          <p:val>
                                            <p:strVal val="#ppt_x"/>
                                          </p:val>
                                        </p:tav>
                                        <p:tav tm="100000">
                                          <p:val>
                                            <p:strVal val="#ppt_x"/>
                                          </p:val>
                                        </p:tav>
                                      </p:tavLst>
                                    </p:anim>
                                    <p:anim calcmode="lin" valueType="num">
                                      <p:cBhvr additive="base">
                                        <p:cTn id="8" dur="500" fill="hold"/>
                                        <p:tgtEl>
                                          <p:spTgt spid="809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901"/>
                                        </p:tgtEl>
                                        <p:attrNameLst>
                                          <p:attrName>style.visibility</p:attrName>
                                        </p:attrNameLst>
                                      </p:cBhvr>
                                      <p:to>
                                        <p:strVal val="visible"/>
                                      </p:to>
                                    </p:set>
                                    <p:anim calcmode="lin" valueType="num">
                                      <p:cBhvr additive="base">
                                        <p:cTn id="13" dur="500" fill="hold"/>
                                        <p:tgtEl>
                                          <p:spTgt spid="80901"/>
                                        </p:tgtEl>
                                        <p:attrNameLst>
                                          <p:attrName>ppt_x</p:attrName>
                                        </p:attrNameLst>
                                      </p:cBhvr>
                                      <p:tavLst>
                                        <p:tav tm="0">
                                          <p:val>
                                            <p:strVal val="#ppt_x"/>
                                          </p:val>
                                        </p:tav>
                                        <p:tav tm="100000">
                                          <p:val>
                                            <p:strVal val="#ppt_x"/>
                                          </p:val>
                                        </p:tav>
                                      </p:tavLst>
                                    </p:anim>
                                    <p:anim calcmode="lin" valueType="num">
                                      <p:cBhvr additive="base">
                                        <p:cTn id="14" dur="500" fill="hold"/>
                                        <p:tgtEl>
                                          <p:spTgt spid="809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902"/>
                                        </p:tgtEl>
                                        <p:attrNameLst>
                                          <p:attrName>style.visibility</p:attrName>
                                        </p:attrNameLst>
                                      </p:cBhvr>
                                      <p:to>
                                        <p:strVal val="visible"/>
                                      </p:to>
                                    </p:set>
                                    <p:anim calcmode="lin" valueType="num">
                                      <p:cBhvr additive="base">
                                        <p:cTn id="19" dur="500" fill="hold"/>
                                        <p:tgtEl>
                                          <p:spTgt spid="80902"/>
                                        </p:tgtEl>
                                        <p:attrNameLst>
                                          <p:attrName>ppt_x</p:attrName>
                                        </p:attrNameLst>
                                      </p:cBhvr>
                                      <p:tavLst>
                                        <p:tav tm="0">
                                          <p:val>
                                            <p:strVal val="#ppt_x"/>
                                          </p:val>
                                        </p:tav>
                                        <p:tav tm="100000">
                                          <p:val>
                                            <p:strVal val="#ppt_x"/>
                                          </p:val>
                                        </p:tav>
                                      </p:tavLst>
                                    </p:anim>
                                    <p:anim calcmode="lin" valueType="num">
                                      <p:cBhvr additive="base">
                                        <p:cTn id="20" dur="500" fill="hold"/>
                                        <p:tgtEl>
                                          <p:spTgt spid="8090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905"/>
                                        </p:tgtEl>
                                        <p:attrNameLst>
                                          <p:attrName>style.visibility</p:attrName>
                                        </p:attrNameLst>
                                      </p:cBhvr>
                                      <p:to>
                                        <p:strVal val="visible"/>
                                      </p:to>
                                    </p:set>
                                    <p:anim calcmode="lin" valueType="num">
                                      <p:cBhvr additive="base">
                                        <p:cTn id="25" dur="500" fill="hold"/>
                                        <p:tgtEl>
                                          <p:spTgt spid="80905"/>
                                        </p:tgtEl>
                                        <p:attrNameLst>
                                          <p:attrName>ppt_x</p:attrName>
                                        </p:attrNameLst>
                                      </p:cBhvr>
                                      <p:tavLst>
                                        <p:tav tm="0">
                                          <p:val>
                                            <p:strVal val="#ppt_x"/>
                                          </p:val>
                                        </p:tav>
                                        <p:tav tm="100000">
                                          <p:val>
                                            <p:strVal val="#ppt_x"/>
                                          </p:val>
                                        </p:tav>
                                      </p:tavLst>
                                    </p:anim>
                                    <p:anim calcmode="lin" valueType="num">
                                      <p:cBhvr additive="base">
                                        <p:cTn id="26" dur="500" fill="hold"/>
                                        <p:tgtEl>
                                          <p:spTgt spid="8090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0906"/>
                                        </p:tgtEl>
                                        <p:attrNameLst>
                                          <p:attrName>style.visibility</p:attrName>
                                        </p:attrNameLst>
                                      </p:cBhvr>
                                      <p:to>
                                        <p:strVal val="visible"/>
                                      </p:to>
                                    </p:set>
                                    <p:anim calcmode="lin" valueType="num">
                                      <p:cBhvr additive="base">
                                        <p:cTn id="31" dur="500" fill="hold"/>
                                        <p:tgtEl>
                                          <p:spTgt spid="80906"/>
                                        </p:tgtEl>
                                        <p:attrNameLst>
                                          <p:attrName>ppt_x</p:attrName>
                                        </p:attrNameLst>
                                      </p:cBhvr>
                                      <p:tavLst>
                                        <p:tav tm="0">
                                          <p:val>
                                            <p:strVal val="#ppt_x"/>
                                          </p:val>
                                        </p:tav>
                                        <p:tav tm="100000">
                                          <p:val>
                                            <p:strVal val="#ppt_x"/>
                                          </p:val>
                                        </p:tav>
                                      </p:tavLst>
                                    </p:anim>
                                    <p:anim calcmode="lin" valueType="num">
                                      <p:cBhvr additive="base">
                                        <p:cTn id="32" dur="500" fill="hold"/>
                                        <p:tgtEl>
                                          <p:spTgt spid="8090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0907"/>
                                        </p:tgtEl>
                                        <p:attrNameLst>
                                          <p:attrName>style.visibility</p:attrName>
                                        </p:attrNameLst>
                                      </p:cBhvr>
                                      <p:to>
                                        <p:strVal val="visible"/>
                                      </p:to>
                                    </p:set>
                                    <p:anim calcmode="lin" valueType="num">
                                      <p:cBhvr additive="base">
                                        <p:cTn id="37" dur="500" fill="hold"/>
                                        <p:tgtEl>
                                          <p:spTgt spid="80907"/>
                                        </p:tgtEl>
                                        <p:attrNameLst>
                                          <p:attrName>ppt_x</p:attrName>
                                        </p:attrNameLst>
                                      </p:cBhvr>
                                      <p:tavLst>
                                        <p:tav tm="0">
                                          <p:val>
                                            <p:strVal val="#ppt_x"/>
                                          </p:val>
                                        </p:tav>
                                        <p:tav tm="100000">
                                          <p:val>
                                            <p:strVal val="#ppt_x"/>
                                          </p:val>
                                        </p:tav>
                                      </p:tavLst>
                                    </p:anim>
                                    <p:anim calcmode="lin" valueType="num">
                                      <p:cBhvr additive="base">
                                        <p:cTn id="38" dur="500" fill="hold"/>
                                        <p:tgtEl>
                                          <p:spTgt spid="809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p:bldP spid="80901" grpId="0"/>
      <p:bldP spid="80902" grpId="0"/>
      <p:bldP spid="80905" grpId="0"/>
      <p:bldP spid="80906" grpId="0"/>
      <p:bldP spid="809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2909264" y="335496"/>
            <a:ext cx="5410200" cy="1077218"/>
          </a:xfrm>
          <a:prstGeom prst="rect">
            <a:avLst/>
          </a:prstGeom>
          <a:noFill/>
          <a:ln w="9525">
            <a:noFill/>
            <a:miter lim="800000"/>
            <a:headEnd/>
            <a:tailEnd/>
          </a:ln>
          <a:effectLst/>
        </p:spPr>
        <p:txBody>
          <a:bodyPr>
            <a:spAutoFit/>
          </a:bodyPr>
          <a:lstStyle/>
          <a:p>
            <a:pPr algn="ctr">
              <a:spcBef>
                <a:spcPct val="50000"/>
              </a:spcBef>
            </a:pPr>
            <a:r>
              <a:rPr lang="id-ID" sz="3200" b="1" dirty="0">
                <a:latin typeface="Arial" charset="0"/>
              </a:rPr>
              <a:t>KONSEP NILAI TENTANG BARANG</a:t>
            </a:r>
            <a:endParaRPr lang="en-US" sz="3200" b="1" dirty="0">
              <a:latin typeface="Arial" charset="0"/>
            </a:endParaRPr>
          </a:p>
        </p:txBody>
      </p:sp>
      <p:sp>
        <p:nvSpPr>
          <p:cNvPr id="43015" name="Text Box 7"/>
          <p:cNvSpPr txBox="1">
            <a:spLocks noChangeArrowheads="1"/>
          </p:cNvSpPr>
          <p:nvPr/>
        </p:nvSpPr>
        <p:spPr bwMode="auto">
          <a:xfrm>
            <a:off x="2920620" y="1405720"/>
            <a:ext cx="5232779" cy="1615827"/>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hlinkClick r:id="rId2" action="ppaction://hlinkfile"/>
              </a:rPr>
              <a:t>David Ricardo </a:t>
            </a:r>
            <a:r>
              <a:rPr lang="id-ID" sz="1800" dirty="0">
                <a:latin typeface="Arial" charset="0"/>
              </a:rPr>
              <a:t>berusaha menemukan nilai komoditas secara objektif berdasarkan nilai kerja. Pencarian nilai objektif ini telah menimbulkan paradok “permata air” namun sangat berpengaruh dalam pemikiran ekonomi saat itu.</a:t>
            </a:r>
          </a:p>
        </p:txBody>
      </p:sp>
      <p:sp>
        <p:nvSpPr>
          <p:cNvPr id="43016" name="Text Box 8"/>
          <p:cNvSpPr txBox="1">
            <a:spLocks noChangeArrowheads="1"/>
          </p:cNvSpPr>
          <p:nvPr/>
        </p:nvSpPr>
        <p:spPr bwMode="auto">
          <a:xfrm>
            <a:off x="3002506" y="3043452"/>
            <a:ext cx="5150893" cy="22252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Jean Baptiste Say membantah pandangan David Ricardo dan mengatakan bahwa nilai barang ditentukan secara subjektif oleh konsumen berdasarkan atas manfaatnya (utility). Ini merupakan cikal bakal teori utilitas marginal yang ditemukan belakangan oleh ekonom neo klasik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5"/>
                                        </p:tgtEl>
                                        <p:attrNameLst>
                                          <p:attrName>style.visibility</p:attrName>
                                        </p:attrNameLst>
                                      </p:cBhvr>
                                      <p:to>
                                        <p:strVal val="visible"/>
                                      </p:to>
                                    </p:set>
                                    <p:anim calcmode="lin" valueType="num">
                                      <p:cBhvr additive="base">
                                        <p:cTn id="7" dur="500" fill="hold"/>
                                        <p:tgtEl>
                                          <p:spTgt spid="43015"/>
                                        </p:tgtEl>
                                        <p:attrNameLst>
                                          <p:attrName>ppt_x</p:attrName>
                                        </p:attrNameLst>
                                      </p:cBhvr>
                                      <p:tavLst>
                                        <p:tav tm="0">
                                          <p:val>
                                            <p:strVal val="#ppt_x"/>
                                          </p:val>
                                        </p:tav>
                                        <p:tav tm="100000">
                                          <p:val>
                                            <p:strVal val="#ppt_x"/>
                                          </p:val>
                                        </p:tav>
                                      </p:tavLst>
                                    </p:anim>
                                    <p:anim calcmode="lin" valueType="num">
                                      <p:cBhvr additive="base">
                                        <p:cTn id="8" dur="500" fill="hold"/>
                                        <p:tgtEl>
                                          <p:spTgt spid="430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6"/>
                                        </p:tgtEl>
                                        <p:attrNameLst>
                                          <p:attrName>style.visibility</p:attrName>
                                        </p:attrNameLst>
                                      </p:cBhvr>
                                      <p:to>
                                        <p:strVal val="visible"/>
                                      </p:to>
                                    </p:set>
                                    <p:anim calcmode="lin" valueType="num">
                                      <p:cBhvr additive="base">
                                        <p:cTn id="13" dur="500" fill="hold"/>
                                        <p:tgtEl>
                                          <p:spTgt spid="43016"/>
                                        </p:tgtEl>
                                        <p:attrNameLst>
                                          <p:attrName>ppt_x</p:attrName>
                                        </p:attrNameLst>
                                      </p:cBhvr>
                                      <p:tavLst>
                                        <p:tav tm="0">
                                          <p:val>
                                            <p:strVal val="#ppt_x"/>
                                          </p:val>
                                        </p:tav>
                                        <p:tav tm="100000">
                                          <p:val>
                                            <p:strVal val="#ppt_x"/>
                                          </p:val>
                                        </p:tav>
                                      </p:tavLst>
                                    </p:anim>
                                    <p:anim calcmode="lin" valueType="num">
                                      <p:cBhvr additive="base">
                                        <p:cTn id="14" dur="500" fill="hold"/>
                                        <p:tgtEl>
                                          <p:spTgt spid="430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p:bldP spid="430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ext Box 4"/>
          <p:cNvSpPr txBox="1">
            <a:spLocks noChangeArrowheads="1"/>
          </p:cNvSpPr>
          <p:nvPr/>
        </p:nvSpPr>
        <p:spPr bwMode="auto">
          <a:xfrm>
            <a:off x="2838734" y="493594"/>
            <a:ext cx="6019800" cy="1133708"/>
          </a:xfrm>
          <a:prstGeom prst="rect">
            <a:avLst/>
          </a:prstGeom>
          <a:noFill/>
          <a:ln w="9525">
            <a:noFill/>
            <a:miter lim="800000"/>
            <a:headEnd/>
            <a:tailEnd/>
          </a:ln>
          <a:effectLst/>
        </p:spPr>
        <p:txBody>
          <a:bodyPr>
            <a:spAutoFit/>
          </a:bodyPr>
          <a:lstStyle/>
          <a:p>
            <a:pPr algn="ctr">
              <a:lnSpc>
                <a:spcPct val="110000"/>
              </a:lnSpc>
            </a:pPr>
            <a:r>
              <a:rPr lang="id-ID" sz="3200" b="1" dirty="0">
                <a:latin typeface="Arial" charset="0"/>
              </a:rPr>
              <a:t>MEMATEMATIKAKAN INVISIBLE HAND</a:t>
            </a:r>
          </a:p>
        </p:txBody>
      </p:sp>
      <p:sp>
        <p:nvSpPr>
          <p:cNvPr id="81925" name="Text Box 5"/>
          <p:cNvSpPr txBox="1">
            <a:spLocks noChangeArrowheads="1"/>
          </p:cNvSpPr>
          <p:nvPr/>
        </p:nvSpPr>
        <p:spPr bwMode="auto">
          <a:xfrm>
            <a:off x="3016154" y="1676400"/>
            <a:ext cx="5718413"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Invisible hand Adam Smith sejalan dengan konsep ekonomi kesejahteraan (Welfare Economics)</a:t>
            </a:r>
            <a:endParaRPr lang="id-ID" sz="1800" dirty="0">
              <a:solidFill>
                <a:schemeClr val="hlink"/>
              </a:solidFill>
              <a:latin typeface="Arial" charset="0"/>
            </a:endParaRPr>
          </a:p>
        </p:txBody>
      </p:sp>
      <p:sp>
        <p:nvSpPr>
          <p:cNvPr id="81930" name="Text Box 10"/>
          <p:cNvSpPr txBox="1">
            <a:spLocks noChangeArrowheads="1"/>
          </p:cNvSpPr>
          <p:nvPr/>
        </p:nvSpPr>
        <p:spPr bwMode="auto">
          <a:xfrm>
            <a:off x="3029802" y="2438400"/>
            <a:ext cx="5718413"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Membahas efiesiensi ekonomi, keadilan, pemborosan ekonomi, dan proses politik dalam ekonomi</a:t>
            </a:r>
            <a:endParaRPr lang="id-ID" sz="1800" dirty="0">
              <a:solidFill>
                <a:schemeClr val="hlink"/>
              </a:solidFill>
              <a:latin typeface="Arial" charset="0"/>
            </a:endParaRPr>
          </a:p>
        </p:txBody>
      </p:sp>
      <p:sp>
        <p:nvSpPr>
          <p:cNvPr id="81931" name="Text Box 11"/>
          <p:cNvSpPr txBox="1">
            <a:spLocks noChangeArrowheads="1"/>
          </p:cNvSpPr>
          <p:nvPr/>
        </p:nvSpPr>
        <p:spPr bwMode="auto">
          <a:xfrm>
            <a:off x="3029803" y="3200400"/>
            <a:ext cx="5650173"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Pemain Utama: Leon Walras, Prof Ekonomi dari Laussane University, Perancis. </a:t>
            </a:r>
            <a:endParaRPr lang="id-ID" sz="1800" dirty="0">
              <a:solidFill>
                <a:schemeClr val="hlink"/>
              </a:solidFill>
              <a:latin typeface="Arial" charset="0"/>
            </a:endParaRPr>
          </a:p>
        </p:txBody>
      </p:sp>
      <p:sp>
        <p:nvSpPr>
          <p:cNvPr id="81932" name="Text Box 12"/>
          <p:cNvSpPr txBox="1">
            <a:spLocks noChangeArrowheads="1"/>
          </p:cNvSpPr>
          <p:nvPr/>
        </p:nvSpPr>
        <p:spPr bwMode="auto">
          <a:xfrm>
            <a:off x="3043452" y="3886200"/>
            <a:ext cx="5691116" cy="22252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Perdagangan yang melibatkan multipihak, multikomoditi dengan bebas dimana harga fleksible, dan barang dapat bergerak bebas akan mencapai kesetimbangan/ekuilibrum umum dimana penawaran sama dengan permintaan untuk semua komoditas. Walras membentuk persamaan matematik  (General Equilibrum Model)</a:t>
            </a:r>
            <a:endParaRPr lang="id-ID" sz="1800" dirty="0">
              <a:solidFill>
                <a:schemeClr val="hlin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4"/>
                                        </p:tgtEl>
                                        <p:attrNameLst>
                                          <p:attrName>style.visibility</p:attrName>
                                        </p:attrNameLst>
                                      </p:cBhvr>
                                      <p:to>
                                        <p:strVal val="visible"/>
                                      </p:to>
                                    </p:set>
                                    <p:anim calcmode="lin" valueType="num">
                                      <p:cBhvr additive="base">
                                        <p:cTn id="7" dur="500" fill="hold"/>
                                        <p:tgtEl>
                                          <p:spTgt spid="81924"/>
                                        </p:tgtEl>
                                        <p:attrNameLst>
                                          <p:attrName>ppt_x</p:attrName>
                                        </p:attrNameLst>
                                      </p:cBhvr>
                                      <p:tavLst>
                                        <p:tav tm="0">
                                          <p:val>
                                            <p:strVal val="#ppt_x"/>
                                          </p:val>
                                        </p:tav>
                                        <p:tav tm="100000">
                                          <p:val>
                                            <p:strVal val="#ppt_x"/>
                                          </p:val>
                                        </p:tav>
                                      </p:tavLst>
                                    </p:anim>
                                    <p:anim calcmode="lin" valueType="num">
                                      <p:cBhvr additive="base">
                                        <p:cTn id="8" dur="500" fill="hold"/>
                                        <p:tgtEl>
                                          <p:spTgt spid="819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5"/>
                                        </p:tgtEl>
                                        <p:attrNameLst>
                                          <p:attrName>style.visibility</p:attrName>
                                        </p:attrNameLst>
                                      </p:cBhvr>
                                      <p:to>
                                        <p:strVal val="visible"/>
                                      </p:to>
                                    </p:set>
                                    <p:anim calcmode="lin" valueType="num">
                                      <p:cBhvr additive="base">
                                        <p:cTn id="13" dur="500" fill="hold"/>
                                        <p:tgtEl>
                                          <p:spTgt spid="81925"/>
                                        </p:tgtEl>
                                        <p:attrNameLst>
                                          <p:attrName>ppt_x</p:attrName>
                                        </p:attrNameLst>
                                      </p:cBhvr>
                                      <p:tavLst>
                                        <p:tav tm="0">
                                          <p:val>
                                            <p:strVal val="#ppt_x"/>
                                          </p:val>
                                        </p:tav>
                                        <p:tav tm="100000">
                                          <p:val>
                                            <p:strVal val="#ppt_x"/>
                                          </p:val>
                                        </p:tav>
                                      </p:tavLst>
                                    </p:anim>
                                    <p:anim calcmode="lin" valueType="num">
                                      <p:cBhvr additive="base">
                                        <p:cTn id="14" dur="500" fill="hold"/>
                                        <p:tgtEl>
                                          <p:spTgt spid="819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30"/>
                                        </p:tgtEl>
                                        <p:attrNameLst>
                                          <p:attrName>style.visibility</p:attrName>
                                        </p:attrNameLst>
                                      </p:cBhvr>
                                      <p:to>
                                        <p:strVal val="visible"/>
                                      </p:to>
                                    </p:set>
                                    <p:anim calcmode="lin" valueType="num">
                                      <p:cBhvr additive="base">
                                        <p:cTn id="19" dur="500" fill="hold"/>
                                        <p:tgtEl>
                                          <p:spTgt spid="81930"/>
                                        </p:tgtEl>
                                        <p:attrNameLst>
                                          <p:attrName>ppt_x</p:attrName>
                                        </p:attrNameLst>
                                      </p:cBhvr>
                                      <p:tavLst>
                                        <p:tav tm="0">
                                          <p:val>
                                            <p:strVal val="#ppt_x"/>
                                          </p:val>
                                        </p:tav>
                                        <p:tav tm="100000">
                                          <p:val>
                                            <p:strVal val="#ppt_x"/>
                                          </p:val>
                                        </p:tav>
                                      </p:tavLst>
                                    </p:anim>
                                    <p:anim calcmode="lin" valueType="num">
                                      <p:cBhvr additive="base">
                                        <p:cTn id="20" dur="500" fill="hold"/>
                                        <p:tgtEl>
                                          <p:spTgt spid="819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31"/>
                                        </p:tgtEl>
                                        <p:attrNameLst>
                                          <p:attrName>style.visibility</p:attrName>
                                        </p:attrNameLst>
                                      </p:cBhvr>
                                      <p:to>
                                        <p:strVal val="visible"/>
                                      </p:to>
                                    </p:set>
                                    <p:anim calcmode="lin" valueType="num">
                                      <p:cBhvr additive="base">
                                        <p:cTn id="25" dur="500" fill="hold"/>
                                        <p:tgtEl>
                                          <p:spTgt spid="81931"/>
                                        </p:tgtEl>
                                        <p:attrNameLst>
                                          <p:attrName>ppt_x</p:attrName>
                                        </p:attrNameLst>
                                      </p:cBhvr>
                                      <p:tavLst>
                                        <p:tav tm="0">
                                          <p:val>
                                            <p:strVal val="#ppt_x"/>
                                          </p:val>
                                        </p:tav>
                                        <p:tav tm="100000">
                                          <p:val>
                                            <p:strVal val="#ppt_x"/>
                                          </p:val>
                                        </p:tav>
                                      </p:tavLst>
                                    </p:anim>
                                    <p:anim calcmode="lin" valueType="num">
                                      <p:cBhvr additive="base">
                                        <p:cTn id="26" dur="500" fill="hold"/>
                                        <p:tgtEl>
                                          <p:spTgt spid="8193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32"/>
                                        </p:tgtEl>
                                        <p:attrNameLst>
                                          <p:attrName>style.visibility</p:attrName>
                                        </p:attrNameLst>
                                      </p:cBhvr>
                                      <p:to>
                                        <p:strVal val="visible"/>
                                      </p:to>
                                    </p:set>
                                    <p:anim calcmode="lin" valueType="num">
                                      <p:cBhvr additive="base">
                                        <p:cTn id="31" dur="500" fill="hold"/>
                                        <p:tgtEl>
                                          <p:spTgt spid="81932"/>
                                        </p:tgtEl>
                                        <p:attrNameLst>
                                          <p:attrName>ppt_x</p:attrName>
                                        </p:attrNameLst>
                                      </p:cBhvr>
                                      <p:tavLst>
                                        <p:tav tm="0">
                                          <p:val>
                                            <p:strVal val="#ppt_x"/>
                                          </p:val>
                                        </p:tav>
                                        <p:tav tm="100000">
                                          <p:val>
                                            <p:strVal val="#ppt_x"/>
                                          </p:val>
                                        </p:tav>
                                      </p:tavLst>
                                    </p:anim>
                                    <p:anim calcmode="lin" valueType="num">
                                      <p:cBhvr additive="base">
                                        <p:cTn id="32" dur="500" fill="hold"/>
                                        <p:tgtEl>
                                          <p:spTgt spid="819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p:bldP spid="81925" grpId="0"/>
      <p:bldP spid="81930" grpId="0"/>
      <p:bldP spid="81931" grpId="0"/>
      <p:bldP spid="8193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ext Box 4"/>
          <p:cNvSpPr txBox="1">
            <a:spLocks noChangeArrowheads="1"/>
          </p:cNvSpPr>
          <p:nvPr/>
        </p:nvSpPr>
        <p:spPr bwMode="auto">
          <a:xfrm>
            <a:off x="3124200" y="384412"/>
            <a:ext cx="6019800" cy="592022"/>
          </a:xfrm>
          <a:prstGeom prst="rect">
            <a:avLst/>
          </a:prstGeom>
          <a:noFill/>
          <a:ln w="9525">
            <a:noFill/>
            <a:miter lim="800000"/>
            <a:headEnd/>
            <a:tailEnd/>
          </a:ln>
          <a:effectLst/>
        </p:spPr>
        <p:txBody>
          <a:bodyPr>
            <a:spAutoFit/>
          </a:bodyPr>
          <a:lstStyle/>
          <a:p>
            <a:pPr algn="ctr">
              <a:lnSpc>
                <a:spcPct val="110000"/>
              </a:lnSpc>
            </a:pPr>
            <a:r>
              <a:rPr lang="id-ID" sz="3200" b="1" dirty="0">
                <a:latin typeface="Arial" charset="0"/>
              </a:rPr>
              <a:t>OPTIMALITAS PARETO</a:t>
            </a:r>
          </a:p>
        </p:txBody>
      </p:sp>
      <p:sp>
        <p:nvSpPr>
          <p:cNvPr id="82949" name="Text Box 5"/>
          <p:cNvSpPr txBox="1">
            <a:spLocks noChangeArrowheads="1"/>
          </p:cNvSpPr>
          <p:nvPr/>
        </p:nvSpPr>
        <p:spPr bwMode="auto">
          <a:xfrm>
            <a:off x="3166280" y="1103194"/>
            <a:ext cx="5595583" cy="1920526"/>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Ekonomi dengan persaingan sempurna akan mencapai level keadilan ekonomi yang optimal. Upaya mengubah alokasi sumberdaya agar dapat membuat seseorang lebih baik pasti mengorbankan orang lain. Tidak ada kebijakan yang dapat memuaskan semua pihak.</a:t>
            </a:r>
            <a:endParaRPr lang="id-ID" sz="1800" dirty="0">
              <a:solidFill>
                <a:schemeClr val="hlink"/>
              </a:solidFill>
              <a:latin typeface="Arial" charset="0"/>
            </a:endParaRPr>
          </a:p>
        </p:txBody>
      </p:sp>
      <p:sp>
        <p:nvSpPr>
          <p:cNvPr id="82950" name="Text Box 6"/>
          <p:cNvSpPr txBox="1">
            <a:spLocks noChangeArrowheads="1"/>
          </p:cNvSpPr>
          <p:nvPr/>
        </p:nvSpPr>
        <p:spPr bwMode="auto">
          <a:xfrm>
            <a:off x="3179927" y="3112824"/>
            <a:ext cx="5581935"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Disampaikan oleh Vilfredo Pareto, keturunan Itali lahir di Prancis</a:t>
            </a:r>
            <a:endParaRPr lang="id-ID" sz="1800" dirty="0">
              <a:solidFill>
                <a:schemeClr val="hlin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8"/>
                                        </p:tgtEl>
                                        <p:attrNameLst>
                                          <p:attrName>style.visibility</p:attrName>
                                        </p:attrNameLst>
                                      </p:cBhvr>
                                      <p:to>
                                        <p:strVal val="visible"/>
                                      </p:to>
                                    </p:set>
                                    <p:anim calcmode="lin" valueType="num">
                                      <p:cBhvr additive="base">
                                        <p:cTn id="7" dur="500" fill="hold"/>
                                        <p:tgtEl>
                                          <p:spTgt spid="82948"/>
                                        </p:tgtEl>
                                        <p:attrNameLst>
                                          <p:attrName>ppt_x</p:attrName>
                                        </p:attrNameLst>
                                      </p:cBhvr>
                                      <p:tavLst>
                                        <p:tav tm="0">
                                          <p:val>
                                            <p:strVal val="#ppt_x"/>
                                          </p:val>
                                        </p:tav>
                                        <p:tav tm="100000">
                                          <p:val>
                                            <p:strVal val="#ppt_x"/>
                                          </p:val>
                                        </p:tav>
                                      </p:tavLst>
                                    </p:anim>
                                    <p:anim calcmode="lin" valueType="num">
                                      <p:cBhvr additive="base">
                                        <p:cTn id="8" dur="500" fill="hold"/>
                                        <p:tgtEl>
                                          <p:spTgt spid="8294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9"/>
                                        </p:tgtEl>
                                        <p:attrNameLst>
                                          <p:attrName>style.visibility</p:attrName>
                                        </p:attrNameLst>
                                      </p:cBhvr>
                                      <p:to>
                                        <p:strVal val="visible"/>
                                      </p:to>
                                    </p:set>
                                    <p:anim calcmode="lin" valueType="num">
                                      <p:cBhvr additive="base">
                                        <p:cTn id="13" dur="500" fill="hold"/>
                                        <p:tgtEl>
                                          <p:spTgt spid="82949"/>
                                        </p:tgtEl>
                                        <p:attrNameLst>
                                          <p:attrName>ppt_x</p:attrName>
                                        </p:attrNameLst>
                                      </p:cBhvr>
                                      <p:tavLst>
                                        <p:tav tm="0">
                                          <p:val>
                                            <p:strVal val="#ppt_x"/>
                                          </p:val>
                                        </p:tav>
                                        <p:tav tm="100000">
                                          <p:val>
                                            <p:strVal val="#ppt_x"/>
                                          </p:val>
                                        </p:tav>
                                      </p:tavLst>
                                    </p:anim>
                                    <p:anim calcmode="lin" valueType="num">
                                      <p:cBhvr additive="base">
                                        <p:cTn id="14" dur="500" fill="hold"/>
                                        <p:tgtEl>
                                          <p:spTgt spid="8294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950"/>
                                        </p:tgtEl>
                                        <p:attrNameLst>
                                          <p:attrName>style.visibility</p:attrName>
                                        </p:attrNameLst>
                                      </p:cBhvr>
                                      <p:to>
                                        <p:strVal val="visible"/>
                                      </p:to>
                                    </p:set>
                                    <p:anim calcmode="lin" valueType="num">
                                      <p:cBhvr additive="base">
                                        <p:cTn id="19" dur="500" fill="hold"/>
                                        <p:tgtEl>
                                          <p:spTgt spid="82950"/>
                                        </p:tgtEl>
                                        <p:attrNameLst>
                                          <p:attrName>ppt_x</p:attrName>
                                        </p:attrNameLst>
                                      </p:cBhvr>
                                      <p:tavLst>
                                        <p:tav tm="0">
                                          <p:val>
                                            <p:strVal val="#ppt_x"/>
                                          </p:val>
                                        </p:tav>
                                        <p:tav tm="100000">
                                          <p:val>
                                            <p:strVal val="#ppt_x"/>
                                          </p:val>
                                        </p:tav>
                                      </p:tavLst>
                                    </p:anim>
                                    <p:anim calcmode="lin" valueType="num">
                                      <p:cBhvr additive="base">
                                        <p:cTn id="20" dur="500" fill="hold"/>
                                        <p:tgtEl>
                                          <p:spTgt spid="829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p:bldP spid="82949" grpId="0"/>
      <p:bldP spid="8295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Text Box 4"/>
          <p:cNvSpPr txBox="1">
            <a:spLocks noChangeArrowheads="1"/>
          </p:cNvSpPr>
          <p:nvPr/>
        </p:nvSpPr>
        <p:spPr bwMode="auto">
          <a:xfrm>
            <a:off x="1874292" y="316173"/>
            <a:ext cx="7010400" cy="1133708"/>
          </a:xfrm>
          <a:prstGeom prst="rect">
            <a:avLst/>
          </a:prstGeom>
          <a:noFill/>
          <a:ln w="9525">
            <a:noFill/>
            <a:miter lim="800000"/>
            <a:headEnd/>
            <a:tailEnd/>
          </a:ln>
          <a:effectLst/>
        </p:spPr>
        <p:txBody>
          <a:bodyPr>
            <a:spAutoFit/>
          </a:bodyPr>
          <a:lstStyle/>
          <a:p>
            <a:pPr algn="ctr">
              <a:lnSpc>
                <a:spcPct val="110000"/>
              </a:lnSpc>
            </a:pPr>
            <a:r>
              <a:rPr lang="id-ID" sz="3200" b="1">
                <a:latin typeface="Arial" charset="0"/>
              </a:rPr>
              <a:t>PERKEMBANGAN ILMU EKONOMI DI AMERIKA</a:t>
            </a:r>
          </a:p>
        </p:txBody>
      </p:sp>
      <p:sp>
        <p:nvSpPr>
          <p:cNvPr id="83973" name="Text Box 5"/>
          <p:cNvSpPr txBox="1">
            <a:spLocks noChangeArrowheads="1"/>
          </p:cNvSpPr>
          <p:nvPr/>
        </p:nvSpPr>
        <p:spPr bwMode="auto">
          <a:xfrm>
            <a:off x="3125336" y="1752600"/>
            <a:ext cx="5581936"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Tiga Ekonom Amerika pada akhir abad 19 dan awal abad 20</a:t>
            </a:r>
            <a:endParaRPr lang="id-ID" sz="1800" dirty="0">
              <a:solidFill>
                <a:schemeClr val="hlink"/>
              </a:solidFill>
              <a:latin typeface="Arial" charset="0"/>
            </a:endParaRPr>
          </a:p>
        </p:txBody>
      </p:sp>
      <p:sp>
        <p:nvSpPr>
          <p:cNvPr id="83975" name="Text Box 7"/>
          <p:cNvSpPr txBox="1">
            <a:spLocks noChangeArrowheads="1"/>
          </p:cNvSpPr>
          <p:nvPr/>
        </p:nvSpPr>
        <p:spPr bwMode="auto">
          <a:xfrm>
            <a:off x="3098041" y="2324672"/>
            <a:ext cx="5622877"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Henry George: mengkampanyekan pajak tinggi bagi lahan yang tidak produktif </a:t>
            </a:r>
            <a:endParaRPr lang="id-ID" sz="1800" dirty="0">
              <a:solidFill>
                <a:schemeClr val="hlink"/>
              </a:solidFill>
              <a:latin typeface="Arial" charset="0"/>
            </a:endParaRPr>
          </a:p>
        </p:txBody>
      </p:sp>
      <p:sp>
        <p:nvSpPr>
          <p:cNvPr id="83976" name="Text Box 8"/>
          <p:cNvSpPr txBox="1">
            <a:spLocks noChangeArrowheads="1"/>
          </p:cNvSpPr>
          <p:nvPr/>
        </p:nvSpPr>
        <p:spPr bwMode="auto">
          <a:xfrm>
            <a:off x="3057100" y="3051412"/>
            <a:ext cx="5718410" cy="1311128"/>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John Bate Clark: menemukan cara bagaimana mendistribusikan kekayaan antara buruh kapitalis dan pemilik lahan melalui teori upah dan  teori produktifitas marginal</a:t>
            </a:r>
            <a:endParaRPr lang="id-ID" sz="1800" dirty="0">
              <a:solidFill>
                <a:schemeClr val="hlink"/>
              </a:solidFill>
              <a:latin typeface="Arial" charset="0"/>
            </a:endParaRPr>
          </a:p>
        </p:txBody>
      </p:sp>
      <p:sp>
        <p:nvSpPr>
          <p:cNvPr id="83977" name="Text Box 9"/>
          <p:cNvSpPr txBox="1">
            <a:spLocks noChangeArrowheads="1"/>
          </p:cNvSpPr>
          <p:nvPr/>
        </p:nvSpPr>
        <p:spPr bwMode="auto">
          <a:xfrm>
            <a:off x="3043451" y="4342263"/>
            <a:ext cx="5677468" cy="1615827"/>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Artinya: jika buruh semakin produktif dan menguntungkan perusahaan maka upah buruh akan cenderung naik. Kalau tidak naik ia akan diambil perusahaan lain yang mau membayar lebih mahal selama ada persaingan dan kebebasan</a:t>
            </a:r>
            <a:endParaRPr lang="id-ID" sz="1800" dirty="0">
              <a:solidFill>
                <a:schemeClr val="hlin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2"/>
                                        </p:tgtEl>
                                        <p:attrNameLst>
                                          <p:attrName>style.visibility</p:attrName>
                                        </p:attrNameLst>
                                      </p:cBhvr>
                                      <p:to>
                                        <p:strVal val="visible"/>
                                      </p:to>
                                    </p:set>
                                    <p:anim calcmode="lin" valueType="num">
                                      <p:cBhvr additive="base">
                                        <p:cTn id="7" dur="500" fill="hold"/>
                                        <p:tgtEl>
                                          <p:spTgt spid="83972"/>
                                        </p:tgtEl>
                                        <p:attrNameLst>
                                          <p:attrName>ppt_x</p:attrName>
                                        </p:attrNameLst>
                                      </p:cBhvr>
                                      <p:tavLst>
                                        <p:tav tm="0">
                                          <p:val>
                                            <p:strVal val="#ppt_x"/>
                                          </p:val>
                                        </p:tav>
                                        <p:tav tm="100000">
                                          <p:val>
                                            <p:strVal val="#ppt_x"/>
                                          </p:val>
                                        </p:tav>
                                      </p:tavLst>
                                    </p:anim>
                                    <p:anim calcmode="lin" valueType="num">
                                      <p:cBhvr additive="base">
                                        <p:cTn id="8" dur="500" fill="hold"/>
                                        <p:tgtEl>
                                          <p:spTgt spid="839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3973"/>
                                        </p:tgtEl>
                                        <p:attrNameLst>
                                          <p:attrName>style.visibility</p:attrName>
                                        </p:attrNameLst>
                                      </p:cBhvr>
                                      <p:to>
                                        <p:strVal val="visible"/>
                                      </p:to>
                                    </p:set>
                                    <p:anim calcmode="lin" valueType="num">
                                      <p:cBhvr additive="base">
                                        <p:cTn id="13" dur="500" fill="hold"/>
                                        <p:tgtEl>
                                          <p:spTgt spid="83973"/>
                                        </p:tgtEl>
                                        <p:attrNameLst>
                                          <p:attrName>ppt_x</p:attrName>
                                        </p:attrNameLst>
                                      </p:cBhvr>
                                      <p:tavLst>
                                        <p:tav tm="0">
                                          <p:val>
                                            <p:strVal val="#ppt_x"/>
                                          </p:val>
                                        </p:tav>
                                        <p:tav tm="100000">
                                          <p:val>
                                            <p:strVal val="#ppt_x"/>
                                          </p:val>
                                        </p:tav>
                                      </p:tavLst>
                                    </p:anim>
                                    <p:anim calcmode="lin" valueType="num">
                                      <p:cBhvr additive="base">
                                        <p:cTn id="14" dur="500" fill="hold"/>
                                        <p:tgtEl>
                                          <p:spTgt spid="8397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3975"/>
                                        </p:tgtEl>
                                        <p:attrNameLst>
                                          <p:attrName>style.visibility</p:attrName>
                                        </p:attrNameLst>
                                      </p:cBhvr>
                                      <p:to>
                                        <p:strVal val="visible"/>
                                      </p:to>
                                    </p:set>
                                    <p:anim calcmode="lin" valueType="num">
                                      <p:cBhvr additive="base">
                                        <p:cTn id="19" dur="500" fill="hold"/>
                                        <p:tgtEl>
                                          <p:spTgt spid="83975"/>
                                        </p:tgtEl>
                                        <p:attrNameLst>
                                          <p:attrName>ppt_x</p:attrName>
                                        </p:attrNameLst>
                                      </p:cBhvr>
                                      <p:tavLst>
                                        <p:tav tm="0">
                                          <p:val>
                                            <p:strVal val="#ppt_x"/>
                                          </p:val>
                                        </p:tav>
                                        <p:tav tm="100000">
                                          <p:val>
                                            <p:strVal val="#ppt_x"/>
                                          </p:val>
                                        </p:tav>
                                      </p:tavLst>
                                    </p:anim>
                                    <p:anim calcmode="lin" valueType="num">
                                      <p:cBhvr additive="base">
                                        <p:cTn id="20" dur="500" fill="hold"/>
                                        <p:tgtEl>
                                          <p:spTgt spid="8397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3976"/>
                                        </p:tgtEl>
                                        <p:attrNameLst>
                                          <p:attrName>style.visibility</p:attrName>
                                        </p:attrNameLst>
                                      </p:cBhvr>
                                      <p:to>
                                        <p:strVal val="visible"/>
                                      </p:to>
                                    </p:set>
                                    <p:anim calcmode="lin" valueType="num">
                                      <p:cBhvr additive="base">
                                        <p:cTn id="25" dur="500" fill="hold"/>
                                        <p:tgtEl>
                                          <p:spTgt spid="83976"/>
                                        </p:tgtEl>
                                        <p:attrNameLst>
                                          <p:attrName>ppt_x</p:attrName>
                                        </p:attrNameLst>
                                      </p:cBhvr>
                                      <p:tavLst>
                                        <p:tav tm="0">
                                          <p:val>
                                            <p:strVal val="#ppt_x"/>
                                          </p:val>
                                        </p:tav>
                                        <p:tav tm="100000">
                                          <p:val>
                                            <p:strVal val="#ppt_x"/>
                                          </p:val>
                                        </p:tav>
                                      </p:tavLst>
                                    </p:anim>
                                    <p:anim calcmode="lin" valueType="num">
                                      <p:cBhvr additive="base">
                                        <p:cTn id="26" dur="500" fill="hold"/>
                                        <p:tgtEl>
                                          <p:spTgt spid="8397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3977"/>
                                        </p:tgtEl>
                                        <p:attrNameLst>
                                          <p:attrName>style.visibility</p:attrName>
                                        </p:attrNameLst>
                                      </p:cBhvr>
                                      <p:to>
                                        <p:strVal val="visible"/>
                                      </p:to>
                                    </p:set>
                                    <p:anim calcmode="lin" valueType="num">
                                      <p:cBhvr additive="base">
                                        <p:cTn id="31" dur="500" fill="hold"/>
                                        <p:tgtEl>
                                          <p:spTgt spid="83977"/>
                                        </p:tgtEl>
                                        <p:attrNameLst>
                                          <p:attrName>ppt_x</p:attrName>
                                        </p:attrNameLst>
                                      </p:cBhvr>
                                      <p:tavLst>
                                        <p:tav tm="0">
                                          <p:val>
                                            <p:strVal val="#ppt_x"/>
                                          </p:val>
                                        </p:tav>
                                        <p:tav tm="100000">
                                          <p:val>
                                            <p:strVal val="#ppt_x"/>
                                          </p:val>
                                        </p:tav>
                                      </p:tavLst>
                                    </p:anim>
                                    <p:anim calcmode="lin" valueType="num">
                                      <p:cBhvr additive="base">
                                        <p:cTn id="32" dur="500" fill="hold"/>
                                        <p:tgtEl>
                                          <p:spTgt spid="839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p:bldP spid="83973" grpId="0"/>
      <p:bldP spid="83975" grpId="0"/>
      <p:bldP spid="83976" grpId="0"/>
      <p:bldP spid="8397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048" name="Group 56"/>
          <p:cNvGraphicFramePr>
            <a:graphicFrameLocks noGrp="1"/>
          </p:cNvGraphicFramePr>
          <p:nvPr/>
        </p:nvGraphicFramePr>
        <p:xfrm>
          <a:off x="457200" y="1066800"/>
          <a:ext cx="8229600" cy="5120640"/>
        </p:xfrm>
        <a:graphic>
          <a:graphicData uri="http://schemas.openxmlformats.org/drawingml/2006/table">
            <a:tbl>
              <a:tblPr/>
              <a:tblGrid>
                <a:gridCol w="4464050"/>
                <a:gridCol w="376555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1" i="0" u="none" strike="noStrike" cap="none" normalizeH="0" baseline="0" dirty="0" smtClean="0">
                          <a:ln>
                            <a:solidFill>
                              <a:sysClr val="windowText" lastClr="000000"/>
                            </a:solidFill>
                          </a:ln>
                          <a:solidFill>
                            <a:sysClr val="windowText" lastClr="000000"/>
                          </a:solidFill>
                          <a:effectLst/>
                          <a:latin typeface="Arial" charset="0"/>
                        </a:rPr>
                        <a:t>KLASIK</a:t>
                      </a:r>
                      <a:endParaRPr kumimoji="0" lang="en-US" sz="1600" b="1" i="0" u="none" strike="noStrike" cap="none" normalizeH="0" baseline="0" dirty="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1" i="0" u="none" strike="noStrike" cap="none" normalizeH="0" baseline="0" smtClean="0">
                          <a:ln>
                            <a:solidFill>
                              <a:sysClr val="windowText" lastClr="000000"/>
                            </a:solidFill>
                          </a:ln>
                          <a:solidFill>
                            <a:sysClr val="windowText" lastClr="000000"/>
                          </a:solidFill>
                          <a:effectLst/>
                          <a:latin typeface="Arial" charset="0"/>
                        </a:rPr>
                        <a:t>NEO KLASIK</a:t>
                      </a:r>
                      <a:endParaRPr kumimoji="0" lang="en-US" sz="1600" b="1"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2698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dirty="0" smtClean="0">
                          <a:ln>
                            <a:solidFill>
                              <a:sysClr val="windowText" lastClr="000000"/>
                            </a:solidFill>
                          </a:ln>
                          <a:solidFill>
                            <a:sysClr val="windowText" lastClr="000000"/>
                          </a:solidFill>
                          <a:effectLst/>
                          <a:latin typeface="Arial" charset="0"/>
                        </a:rPr>
                        <a:t>Nilai barang secara objektif ditentukan oleh nilai kerja</a:t>
                      </a:r>
                      <a:endParaRPr kumimoji="0" lang="en-US" sz="1600" b="0" i="0" u="none" strike="noStrike" cap="none" normalizeH="0" baseline="0" dirty="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Ditentukan secara subjektif oleh konsumen dan juga secara objektif oleh biaya produksi</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2889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Tidak ada keterkaitan antara nilai barang dan keguanaanya</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Ada keterkaitan antara nilai barang dan keguanaannya</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39528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Pemikiran utilitas terkalahkan oleh pemikiran nilai kerja David Ricardo</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Ditemukan teori utilitas marginal</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Belum ada mekanisme penawaran dan prmintaan</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Ditemukannya fenomena permintaan dan penawaran (termasuk kurvanya)</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35083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Invisible hand hanya merupakan keyakinan filosofis tanpa disertai teori yang menjelaskannya</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Invisible hand tiada lain mekanisme pasar yang digerakan oleh adanya permintaan dan penawaran</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Fokus pada produksi</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Fokus pada produksi dan distribusi mellaui mekanisme pasar</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r h="1254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smtClean="0">
                          <a:ln>
                            <a:solidFill>
                              <a:sysClr val="windowText" lastClr="000000"/>
                            </a:solidFill>
                          </a:ln>
                          <a:solidFill>
                            <a:sysClr val="windowText" lastClr="000000"/>
                          </a:solidFill>
                          <a:effectLst/>
                          <a:latin typeface="Arial" charset="0"/>
                        </a:rPr>
                        <a:t>Upah buruh akan tetap dan subsisten</a:t>
                      </a:r>
                      <a:endParaRPr kumimoji="0" lang="en-US" sz="1600" b="0" i="0" u="none" strike="noStrike" cap="none" normalizeH="0" baseline="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id-ID" sz="1600" b="0" i="0" u="none" strike="noStrike" cap="none" normalizeH="0" baseline="0" dirty="0" smtClean="0">
                          <a:ln>
                            <a:solidFill>
                              <a:sysClr val="windowText" lastClr="000000"/>
                            </a:solidFill>
                          </a:ln>
                          <a:solidFill>
                            <a:sysClr val="windowText" lastClr="000000"/>
                          </a:solidFill>
                          <a:effectLst/>
                          <a:latin typeface="Arial" charset="0"/>
                        </a:rPr>
                        <a:t>Upah buruh naik sejalan dengan prodktifitasnya, persaingan dan perdagangan bebas</a:t>
                      </a:r>
                      <a:endParaRPr kumimoji="0" lang="en-US" sz="1600" b="0" i="0" u="none" strike="noStrike" cap="none" normalizeH="0" baseline="0" dirty="0" smtClean="0">
                        <a:ln>
                          <a:solidFill>
                            <a:sysClr val="windowText" lastClr="000000"/>
                          </a:solidFill>
                        </a:ln>
                        <a:solidFill>
                          <a:sysClr val="windowText" lastClr="000000"/>
                        </a:solidFill>
                        <a:effectLst/>
                        <a:latin typeface="Arial"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solidFill>
                  </a:tcPr>
                </a:tc>
              </a:tr>
            </a:tbl>
          </a:graphicData>
        </a:graphic>
      </p:graphicFrame>
      <p:sp>
        <p:nvSpPr>
          <p:cNvPr id="85025" name="Text Box 33"/>
          <p:cNvSpPr txBox="1">
            <a:spLocks noChangeArrowheads="1"/>
          </p:cNvSpPr>
          <p:nvPr/>
        </p:nvSpPr>
        <p:spPr bwMode="auto">
          <a:xfrm>
            <a:off x="1371600" y="457200"/>
            <a:ext cx="6324600" cy="396875"/>
          </a:xfrm>
          <a:prstGeom prst="rect">
            <a:avLst/>
          </a:prstGeom>
          <a:solidFill>
            <a:schemeClr val="tx1"/>
          </a:solidFill>
          <a:ln w="9525">
            <a:noFill/>
            <a:miter lim="800000"/>
            <a:headEnd/>
            <a:tailEnd/>
          </a:ln>
          <a:effectLst/>
        </p:spPr>
        <p:txBody>
          <a:bodyPr>
            <a:spAutoFit/>
          </a:bodyPr>
          <a:lstStyle/>
          <a:p>
            <a:pPr algn="ctr">
              <a:spcBef>
                <a:spcPct val="50000"/>
              </a:spcBef>
            </a:pPr>
            <a:r>
              <a:rPr lang="en-US" sz="2000" b="1">
                <a:solidFill>
                  <a:sysClr val="windowText" lastClr="000000"/>
                </a:solidFill>
                <a:latin typeface="Arial" charset="0"/>
              </a:rPr>
              <a:t>PERBEDAAN INTI </a:t>
            </a:r>
            <a:r>
              <a:rPr lang="id-ID" sz="2000" b="1">
                <a:solidFill>
                  <a:sysClr val="windowText" lastClr="000000"/>
                </a:solidFill>
                <a:latin typeface="Arial" charset="0"/>
              </a:rPr>
              <a:t>KLASIK DAN NEO </a:t>
            </a:r>
            <a:r>
              <a:rPr lang="en-US" sz="2000" b="1">
                <a:solidFill>
                  <a:sysClr val="windowText" lastClr="000000"/>
                </a:solidFill>
                <a:latin typeface="Arial" charset="0"/>
              </a:rPr>
              <a:t>KLASIK</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p:cNvSpPr txBox="1">
            <a:spLocks noChangeArrowheads="1"/>
          </p:cNvSpPr>
          <p:nvPr/>
        </p:nvSpPr>
        <p:spPr bwMode="auto">
          <a:xfrm>
            <a:off x="3398292" y="321860"/>
            <a:ext cx="5281684" cy="707886"/>
          </a:xfrm>
          <a:prstGeom prst="rect">
            <a:avLst/>
          </a:prstGeom>
          <a:noFill/>
          <a:ln w="9525">
            <a:noFill/>
            <a:miter lim="800000"/>
            <a:headEnd/>
            <a:tailEnd/>
          </a:ln>
          <a:effectLst/>
        </p:spPr>
        <p:txBody>
          <a:bodyPr wrap="square">
            <a:spAutoFit/>
          </a:bodyPr>
          <a:lstStyle/>
          <a:p>
            <a:pPr algn="ctr">
              <a:spcBef>
                <a:spcPct val="50000"/>
              </a:spcBef>
            </a:pPr>
            <a:r>
              <a:rPr lang="id-ID" sz="2000" b="1" dirty="0">
                <a:latin typeface="Arial" charset="0"/>
              </a:rPr>
              <a:t>KESAMAAN </a:t>
            </a:r>
            <a:r>
              <a:rPr lang="en-US" sz="2000" b="1" dirty="0">
                <a:latin typeface="Arial" charset="0"/>
              </a:rPr>
              <a:t>INTI </a:t>
            </a:r>
            <a:r>
              <a:rPr lang="id-ID" sz="2000" b="1" dirty="0">
                <a:latin typeface="Arial" charset="0"/>
              </a:rPr>
              <a:t>KLASIK DAN NEO </a:t>
            </a:r>
            <a:r>
              <a:rPr lang="en-US" sz="2000" b="1" dirty="0">
                <a:latin typeface="Arial" charset="0"/>
              </a:rPr>
              <a:t>KLASIK</a:t>
            </a:r>
          </a:p>
        </p:txBody>
      </p:sp>
      <p:sp>
        <p:nvSpPr>
          <p:cNvPr id="86021" name="Text Box 5"/>
          <p:cNvSpPr txBox="1">
            <a:spLocks noChangeArrowheads="1"/>
          </p:cNvSpPr>
          <p:nvPr/>
        </p:nvSpPr>
        <p:spPr bwMode="auto">
          <a:xfrm>
            <a:off x="3166282" y="1122520"/>
            <a:ext cx="5636524" cy="1920526"/>
          </a:xfrm>
          <a:prstGeom prst="rect">
            <a:avLst/>
          </a:prstGeom>
          <a:noFill/>
          <a:ln w="9525">
            <a:noFill/>
            <a:miter lim="800000"/>
            <a:headEnd/>
            <a:tailEnd/>
          </a:ln>
          <a:effectLst/>
        </p:spPr>
        <p:txBody>
          <a:bodyPr wrap="square">
            <a:spAutoFit/>
          </a:bodyPr>
          <a:lstStyle/>
          <a:p>
            <a:pPr marL="261938" indent="-261938">
              <a:lnSpc>
                <a:spcPct val="110000"/>
              </a:lnSpc>
              <a:buFontTx/>
              <a:buChar char="•"/>
            </a:pPr>
            <a:r>
              <a:rPr lang="id-ID" sz="1800" dirty="0">
                <a:latin typeface="Arial" charset="0"/>
              </a:rPr>
              <a:t>Mengusung kebebasan individu, laissez faire, perdagangan bebas</a:t>
            </a:r>
          </a:p>
          <a:p>
            <a:pPr marL="261938" indent="-261938">
              <a:lnSpc>
                <a:spcPct val="110000"/>
              </a:lnSpc>
              <a:buFontTx/>
              <a:buChar char="•"/>
            </a:pPr>
            <a:r>
              <a:rPr lang="id-ID" sz="1800" dirty="0">
                <a:latin typeface="Arial" charset="0"/>
              </a:rPr>
              <a:t>Menganggap manusia sebagai makhluk super rasional</a:t>
            </a:r>
          </a:p>
          <a:p>
            <a:pPr marL="261938" indent="-261938">
              <a:lnSpc>
                <a:spcPct val="110000"/>
              </a:lnSpc>
              <a:buFontTx/>
              <a:buChar char="•"/>
            </a:pPr>
            <a:r>
              <a:rPr lang="id-ID" sz="1800" dirty="0">
                <a:latin typeface="Arial" charset="0"/>
              </a:rPr>
              <a:t>Motif ekonomi sebagai satu-satunya pendorong manusia melakukan transaksi ekonomi</a:t>
            </a:r>
            <a:endParaRPr lang="id-ID" sz="1800" dirty="0">
              <a:solidFill>
                <a:schemeClr val="hlink"/>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additive="base">
                                        <p:cTn id="7" dur="500" fill="hold"/>
                                        <p:tgtEl>
                                          <p:spTgt spid="86021"/>
                                        </p:tgtEl>
                                        <p:attrNameLst>
                                          <p:attrName>ppt_x</p:attrName>
                                        </p:attrNameLst>
                                      </p:cBhvr>
                                      <p:tavLst>
                                        <p:tav tm="0">
                                          <p:val>
                                            <p:strVal val="#ppt_x"/>
                                          </p:val>
                                        </p:tav>
                                        <p:tav tm="100000">
                                          <p:val>
                                            <p:strVal val="#ppt_x"/>
                                          </p:val>
                                        </p:tav>
                                      </p:tavLst>
                                    </p:anim>
                                    <p:anim calcmode="lin" valueType="num">
                                      <p:cBhvr additive="base">
                                        <p:cTn id="8" dur="500" fill="hold"/>
                                        <p:tgtEl>
                                          <p:spTgt spid="860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4964" y="2967335"/>
            <a:ext cx="4354077" cy="923330"/>
          </a:xfrm>
          <a:prstGeom prst="rect">
            <a:avLst/>
          </a:prstGeom>
          <a:noFill/>
        </p:spPr>
        <p:txBody>
          <a:bodyPr wrap="none" lIns="91440" tIns="45720" rIns="91440" bIns="45720">
            <a:spAutoFit/>
          </a:bodyPr>
          <a:lstStyle/>
          <a:p>
            <a:pPr algn="ctr"/>
            <a:r>
              <a:rPr lang="en-US"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TERIMAKASIH</a:t>
            </a:r>
            <a:endParaRPr lang="en-U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ext Box 4"/>
          <p:cNvSpPr txBox="1">
            <a:spLocks noChangeArrowheads="1"/>
          </p:cNvSpPr>
          <p:nvPr/>
        </p:nvSpPr>
        <p:spPr bwMode="auto">
          <a:xfrm>
            <a:off x="3152638" y="499281"/>
            <a:ext cx="5575110" cy="954107"/>
          </a:xfrm>
          <a:prstGeom prst="rect">
            <a:avLst/>
          </a:prstGeom>
          <a:noFill/>
          <a:ln w="9525">
            <a:noFill/>
            <a:miter lim="800000"/>
            <a:headEnd/>
            <a:tailEnd/>
          </a:ln>
          <a:effectLst/>
        </p:spPr>
        <p:txBody>
          <a:bodyPr wrap="square">
            <a:spAutoFit/>
          </a:bodyPr>
          <a:lstStyle/>
          <a:p>
            <a:pPr algn="ctr">
              <a:spcBef>
                <a:spcPct val="50000"/>
              </a:spcBef>
            </a:pPr>
            <a:r>
              <a:rPr lang="id-ID" sz="2800" b="1" dirty="0">
                <a:latin typeface="Arial" charset="0"/>
              </a:rPr>
              <a:t>PERIODE MURAM PEMIKIRAN EKONOMI ADAM SMITH</a:t>
            </a:r>
            <a:endParaRPr lang="en-US" sz="2800" b="1" dirty="0">
              <a:latin typeface="Arial" charset="0"/>
            </a:endParaRPr>
          </a:p>
        </p:txBody>
      </p:sp>
      <p:sp>
        <p:nvSpPr>
          <p:cNvPr id="63493" name="Text Box 5"/>
          <p:cNvSpPr txBox="1">
            <a:spLocks noChangeArrowheads="1"/>
          </p:cNvSpPr>
          <p:nvPr/>
        </p:nvSpPr>
        <p:spPr bwMode="auto">
          <a:xfrm>
            <a:off x="3343700" y="1569493"/>
            <a:ext cx="5268037" cy="1311128"/>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Optimisme pemikiran Adam Smith bahwa kesejahteraan individu bisa tercapai melalui perdagangan bebas dan kebebasan individu untuk berusaha mengalami tantangan besar. </a:t>
            </a:r>
          </a:p>
        </p:txBody>
      </p:sp>
      <p:sp>
        <p:nvSpPr>
          <p:cNvPr id="63494" name="Text Box 6"/>
          <p:cNvSpPr txBox="1">
            <a:spLocks noChangeArrowheads="1"/>
          </p:cNvSpPr>
          <p:nvPr/>
        </p:nvSpPr>
        <p:spPr bwMode="auto">
          <a:xfrm>
            <a:off x="3302758" y="2838734"/>
            <a:ext cx="5295332" cy="1920526"/>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Tantangan ini berasal dari lahirnya pemikiran mengenai keterbatasan sumberdaya alam untuk memenuhi kebutuhan manusia yang jumlahnya terus bertambah. Tekanan pada sumberdaya alam yang terbatas akan menyebabkan populasi manusia berada hidup pada garis subsisten.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3"/>
                                        </p:tgtEl>
                                        <p:attrNameLst>
                                          <p:attrName>style.visibility</p:attrName>
                                        </p:attrNameLst>
                                      </p:cBhvr>
                                      <p:to>
                                        <p:strVal val="visible"/>
                                      </p:to>
                                    </p:set>
                                    <p:anim calcmode="lin" valueType="num">
                                      <p:cBhvr additive="base">
                                        <p:cTn id="7" dur="500" fill="hold"/>
                                        <p:tgtEl>
                                          <p:spTgt spid="63493"/>
                                        </p:tgtEl>
                                        <p:attrNameLst>
                                          <p:attrName>ppt_x</p:attrName>
                                        </p:attrNameLst>
                                      </p:cBhvr>
                                      <p:tavLst>
                                        <p:tav tm="0">
                                          <p:val>
                                            <p:strVal val="#ppt_x"/>
                                          </p:val>
                                        </p:tav>
                                        <p:tav tm="100000">
                                          <p:val>
                                            <p:strVal val="#ppt_x"/>
                                          </p:val>
                                        </p:tav>
                                      </p:tavLst>
                                    </p:anim>
                                    <p:anim calcmode="lin" valueType="num">
                                      <p:cBhvr additive="base">
                                        <p:cTn id="8" dur="500" fill="hold"/>
                                        <p:tgtEl>
                                          <p:spTgt spid="6349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4"/>
                                        </p:tgtEl>
                                        <p:attrNameLst>
                                          <p:attrName>style.visibility</p:attrName>
                                        </p:attrNameLst>
                                      </p:cBhvr>
                                      <p:to>
                                        <p:strVal val="visible"/>
                                      </p:to>
                                    </p:set>
                                    <p:anim calcmode="lin" valueType="num">
                                      <p:cBhvr additive="base">
                                        <p:cTn id="13" dur="500" fill="hold"/>
                                        <p:tgtEl>
                                          <p:spTgt spid="63494"/>
                                        </p:tgtEl>
                                        <p:attrNameLst>
                                          <p:attrName>ppt_x</p:attrName>
                                        </p:attrNameLst>
                                      </p:cBhvr>
                                      <p:tavLst>
                                        <p:tav tm="0">
                                          <p:val>
                                            <p:strVal val="#ppt_x"/>
                                          </p:val>
                                        </p:tav>
                                        <p:tav tm="100000">
                                          <p:val>
                                            <p:strVal val="#ppt_x"/>
                                          </p:val>
                                        </p:tav>
                                      </p:tavLst>
                                    </p:anim>
                                    <p:anim calcmode="lin" valueType="num">
                                      <p:cBhvr additive="base">
                                        <p:cTn id="14" dur="500" fill="hold"/>
                                        <p:tgtEl>
                                          <p:spTgt spid="634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p:bldP spid="6349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6" name="Picture 4" descr="Malthus"/>
          <p:cNvPicPr>
            <a:picLocks noChangeAspect="1" noChangeArrowheads="1"/>
          </p:cNvPicPr>
          <p:nvPr/>
        </p:nvPicPr>
        <p:blipFill>
          <a:blip r:embed="rId2" cstate="print"/>
          <a:srcRect/>
          <a:stretch>
            <a:fillRect/>
          </a:stretch>
        </p:blipFill>
        <p:spPr bwMode="auto">
          <a:xfrm>
            <a:off x="300251" y="132536"/>
            <a:ext cx="2595349" cy="3363140"/>
          </a:xfrm>
          <a:prstGeom prst="rect">
            <a:avLst/>
          </a:prstGeom>
          <a:noFill/>
          <a:ln w="9525">
            <a:noFill/>
            <a:miter lim="800000"/>
            <a:headEnd/>
            <a:tailEnd/>
          </a:ln>
        </p:spPr>
      </p:pic>
      <p:sp>
        <p:nvSpPr>
          <p:cNvPr id="64517" name="Text Box 5"/>
          <p:cNvSpPr txBox="1">
            <a:spLocks noChangeArrowheads="1"/>
          </p:cNvSpPr>
          <p:nvPr/>
        </p:nvSpPr>
        <p:spPr bwMode="auto">
          <a:xfrm>
            <a:off x="3124200" y="690344"/>
            <a:ext cx="3810000" cy="393700"/>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Lahir di Inggris pada tahun 1766.</a:t>
            </a:r>
          </a:p>
        </p:txBody>
      </p:sp>
      <p:sp>
        <p:nvSpPr>
          <p:cNvPr id="64519" name="Text Box 7"/>
          <p:cNvSpPr txBox="1">
            <a:spLocks noChangeArrowheads="1"/>
          </p:cNvSpPr>
          <p:nvPr/>
        </p:nvSpPr>
        <p:spPr bwMode="auto">
          <a:xfrm>
            <a:off x="3124200" y="1071344"/>
            <a:ext cx="5334000" cy="695325"/>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Alumni Cambridge University bidang matematika dan bahasa (menguasai lima bahasa)</a:t>
            </a:r>
          </a:p>
        </p:txBody>
      </p:sp>
      <p:sp>
        <p:nvSpPr>
          <p:cNvPr id="64520" name="Text Box 8"/>
          <p:cNvSpPr txBox="1">
            <a:spLocks noChangeArrowheads="1"/>
          </p:cNvSpPr>
          <p:nvPr/>
        </p:nvSpPr>
        <p:spPr bwMode="auto">
          <a:xfrm>
            <a:off x="3124200" y="1757144"/>
            <a:ext cx="5334000" cy="1298575"/>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Pernah menjadi pendeta, namun keluar karena menikah dan memiliki pemikiran yang bertentangan dengan keyakinan banyak orang saat itu</a:t>
            </a:r>
          </a:p>
        </p:txBody>
      </p:sp>
      <p:sp>
        <p:nvSpPr>
          <p:cNvPr id="64523" name="Text Box 11"/>
          <p:cNvSpPr txBox="1">
            <a:spLocks noChangeArrowheads="1"/>
          </p:cNvSpPr>
          <p:nvPr/>
        </p:nvSpPr>
        <p:spPr bwMode="auto">
          <a:xfrm>
            <a:off x="3138984" y="3035480"/>
            <a:ext cx="5215719"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Tesis utama Malthus: kekuatan populasi mampu mengalahkan kekuatan bumi untuk memenuhi kebutuhan manusia</a:t>
            </a:r>
          </a:p>
        </p:txBody>
      </p:sp>
      <p:sp>
        <p:nvSpPr>
          <p:cNvPr id="64524" name="Text Box 12"/>
          <p:cNvSpPr txBox="1">
            <a:spLocks noChangeArrowheads="1"/>
          </p:cNvSpPr>
          <p:nvPr/>
        </p:nvSpPr>
        <p:spPr bwMode="auto">
          <a:xfrm>
            <a:off x="3152630" y="3972632"/>
            <a:ext cx="5071281" cy="695325"/>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Namun, Malthus menentang upaya pembatasan kelahiran dg menggunakan alat kontrasepsi</a:t>
            </a:r>
          </a:p>
        </p:txBody>
      </p:sp>
      <p:sp>
        <p:nvSpPr>
          <p:cNvPr id="64525" name="Text Box 13"/>
          <p:cNvSpPr txBox="1">
            <a:spLocks noChangeArrowheads="1"/>
          </p:cNvSpPr>
          <p:nvPr/>
        </p:nvSpPr>
        <p:spPr bwMode="auto">
          <a:xfrm>
            <a:off x="3193575" y="4576544"/>
            <a:ext cx="5199797"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Malthus juga menentang upaya pengentasan kemiskinan</a:t>
            </a:r>
          </a:p>
        </p:txBody>
      </p:sp>
      <p:sp>
        <p:nvSpPr>
          <p:cNvPr id="64526" name="Text Box 14"/>
          <p:cNvSpPr txBox="1">
            <a:spLocks noChangeArrowheads="1"/>
          </p:cNvSpPr>
          <p:nvPr/>
        </p:nvSpPr>
        <p:spPr bwMode="auto">
          <a:xfrm>
            <a:off x="3179928" y="5134968"/>
            <a:ext cx="5161128"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Upaya pengentasan kemiskinan dianggapnya dapat meningkatkan kesejahteraan yang berakibat pada peningkatan populasi</a:t>
            </a:r>
          </a:p>
        </p:txBody>
      </p:sp>
      <p:sp>
        <p:nvSpPr>
          <p:cNvPr id="64527" name="Text Box 15"/>
          <p:cNvSpPr txBox="1">
            <a:spLocks noChangeArrowheads="1"/>
          </p:cNvSpPr>
          <p:nvPr/>
        </p:nvSpPr>
        <p:spPr bwMode="auto">
          <a:xfrm>
            <a:off x="3179926" y="5984544"/>
            <a:ext cx="5513698"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Karya tulisnya “Essay on population” terbit pada tahun 1798</a:t>
            </a:r>
          </a:p>
        </p:txBody>
      </p:sp>
      <p:sp>
        <p:nvSpPr>
          <p:cNvPr id="64528" name="Text Box 16"/>
          <p:cNvSpPr txBox="1">
            <a:spLocks noChangeArrowheads="1"/>
          </p:cNvSpPr>
          <p:nvPr/>
        </p:nvSpPr>
        <p:spPr bwMode="auto">
          <a:xfrm>
            <a:off x="3124200" y="309344"/>
            <a:ext cx="4724400" cy="393700"/>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Disampaikan oleh Thomas Robert Malthus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7"/>
                                        </p:tgtEl>
                                        <p:attrNameLst>
                                          <p:attrName>style.visibility</p:attrName>
                                        </p:attrNameLst>
                                      </p:cBhvr>
                                      <p:to>
                                        <p:strVal val="visible"/>
                                      </p:to>
                                    </p:set>
                                    <p:anim calcmode="lin" valueType="num">
                                      <p:cBhvr additive="base">
                                        <p:cTn id="7" dur="500" fill="hold"/>
                                        <p:tgtEl>
                                          <p:spTgt spid="64517"/>
                                        </p:tgtEl>
                                        <p:attrNameLst>
                                          <p:attrName>ppt_x</p:attrName>
                                        </p:attrNameLst>
                                      </p:cBhvr>
                                      <p:tavLst>
                                        <p:tav tm="0">
                                          <p:val>
                                            <p:strVal val="#ppt_x"/>
                                          </p:val>
                                        </p:tav>
                                        <p:tav tm="100000">
                                          <p:val>
                                            <p:strVal val="#ppt_x"/>
                                          </p:val>
                                        </p:tav>
                                      </p:tavLst>
                                    </p:anim>
                                    <p:anim calcmode="lin" valueType="num">
                                      <p:cBhvr additive="base">
                                        <p:cTn id="8" dur="500" fill="hold"/>
                                        <p:tgtEl>
                                          <p:spTgt spid="645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519"/>
                                        </p:tgtEl>
                                        <p:attrNameLst>
                                          <p:attrName>style.visibility</p:attrName>
                                        </p:attrNameLst>
                                      </p:cBhvr>
                                      <p:to>
                                        <p:strVal val="visible"/>
                                      </p:to>
                                    </p:set>
                                    <p:anim calcmode="lin" valueType="num">
                                      <p:cBhvr additive="base">
                                        <p:cTn id="13" dur="500" fill="hold"/>
                                        <p:tgtEl>
                                          <p:spTgt spid="64519"/>
                                        </p:tgtEl>
                                        <p:attrNameLst>
                                          <p:attrName>ppt_x</p:attrName>
                                        </p:attrNameLst>
                                      </p:cBhvr>
                                      <p:tavLst>
                                        <p:tav tm="0">
                                          <p:val>
                                            <p:strVal val="#ppt_x"/>
                                          </p:val>
                                        </p:tav>
                                        <p:tav tm="100000">
                                          <p:val>
                                            <p:strVal val="#ppt_x"/>
                                          </p:val>
                                        </p:tav>
                                      </p:tavLst>
                                    </p:anim>
                                    <p:anim calcmode="lin" valueType="num">
                                      <p:cBhvr additive="base">
                                        <p:cTn id="14" dur="500" fill="hold"/>
                                        <p:tgtEl>
                                          <p:spTgt spid="645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520"/>
                                        </p:tgtEl>
                                        <p:attrNameLst>
                                          <p:attrName>style.visibility</p:attrName>
                                        </p:attrNameLst>
                                      </p:cBhvr>
                                      <p:to>
                                        <p:strVal val="visible"/>
                                      </p:to>
                                    </p:set>
                                    <p:anim calcmode="lin" valueType="num">
                                      <p:cBhvr additive="base">
                                        <p:cTn id="19" dur="500" fill="hold"/>
                                        <p:tgtEl>
                                          <p:spTgt spid="64520"/>
                                        </p:tgtEl>
                                        <p:attrNameLst>
                                          <p:attrName>ppt_x</p:attrName>
                                        </p:attrNameLst>
                                      </p:cBhvr>
                                      <p:tavLst>
                                        <p:tav tm="0">
                                          <p:val>
                                            <p:strVal val="#ppt_x"/>
                                          </p:val>
                                        </p:tav>
                                        <p:tav tm="100000">
                                          <p:val>
                                            <p:strVal val="#ppt_x"/>
                                          </p:val>
                                        </p:tav>
                                      </p:tavLst>
                                    </p:anim>
                                    <p:anim calcmode="lin" valueType="num">
                                      <p:cBhvr additive="base">
                                        <p:cTn id="20" dur="500" fill="hold"/>
                                        <p:tgtEl>
                                          <p:spTgt spid="645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4523"/>
                                        </p:tgtEl>
                                        <p:attrNameLst>
                                          <p:attrName>style.visibility</p:attrName>
                                        </p:attrNameLst>
                                      </p:cBhvr>
                                      <p:to>
                                        <p:strVal val="visible"/>
                                      </p:to>
                                    </p:set>
                                    <p:anim calcmode="lin" valueType="num">
                                      <p:cBhvr additive="base">
                                        <p:cTn id="25" dur="500" fill="hold"/>
                                        <p:tgtEl>
                                          <p:spTgt spid="64523"/>
                                        </p:tgtEl>
                                        <p:attrNameLst>
                                          <p:attrName>ppt_x</p:attrName>
                                        </p:attrNameLst>
                                      </p:cBhvr>
                                      <p:tavLst>
                                        <p:tav tm="0">
                                          <p:val>
                                            <p:strVal val="#ppt_x"/>
                                          </p:val>
                                        </p:tav>
                                        <p:tav tm="100000">
                                          <p:val>
                                            <p:strVal val="#ppt_x"/>
                                          </p:val>
                                        </p:tav>
                                      </p:tavLst>
                                    </p:anim>
                                    <p:anim calcmode="lin" valueType="num">
                                      <p:cBhvr additive="base">
                                        <p:cTn id="26" dur="500" fill="hold"/>
                                        <p:tgtEl>
                                          <p:spTgt spid="645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4524"/>
                                        </p:tgtEl>
                                        <p:attrNameLst>
                                          <p:attrName>style.visibility</p:attrName>
                                        </p:attrNameLst>
                                      </p:cBhvr>
                                      <p:to>
                                        <p:strVal val="visible"/>
                                      </p:to>
                                    </p:set>
                                    <p:anim calcmode="lin" valueType="num">
                                      <p:cBhvr additive="base">
                                        <p:cTn id="31" dur="500" fill="hold"/>
                                        <p:tgtEl>
                                          <p:spTgt spid="64524"/>
                                        </p:tgtEl>
                                        <p:attrNameLst>
                                          <p:attrName>ppt_x</p:attrName>
                                        </p:attrNameLst>
                                      </p:cBhvr>
                                      <p:tavLst>
                                        <p:tav tm="0">
                                          <p:val>
                                            <p:strVal val="#ppt_x"/>
                                          </p:val>
                                        </p:tav>
                                        <p:tav tm="100000">
                                          <p:val>
                                            <p:strVal val="#ppt_x"/>
                                          </p:val>
                                        </p:tav>
                                      </p:tavLst>
                                    </p:anim>
                                    <p:anim calcmode="lin" valueType="num">
                                      <p:cBhvr additive="base">
                                        <p:cTn id="32" dur="500" fill="hold"/>
                                        <p:tgtEl>
                                          <p:spTgt spid="645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4525"/>
                                        </p:tgtEl>
                                        <p:attrNameLst>
                                          <p:attrName>style.visibility</p:attrName>
                                        </p:attrNameLst>
                                      </p:cBhvr>
                                      <p:to>
                                        <p:strVal val="visible"/>
                                      </p:to>
                                    </p:set>
                                    <p:anim calcmode="lin" valueType="num">
                                      <p:cBhvr additive="base">
                                        <p:cTn id="37" dur="500" fill="hold"/>
                                        <p:tgtEl>
                                          <p:spTgt spid="64525"/>
                                        </p:tgtEl>
                                        <p:attrNameLst>
                                          <p:attrName>ppt_x</p:attrName>
                                        </p:attrNameLst>
                                      </p:cBhvr>
                                      <p:tavLst>
                                        <p:tav tm="0">
                                          <p:val>
                                            <p:strVal val="#ppt_x"/>
                                          </p:val>
                                        </p:tav>
                                        <p:tav tm="100000">
                                          <p:val>
                                            <p:strVal val="#ppt_x"/>
                                          </p:val>
                                        </p:tav>
                                      </p:tavLst>
                                    </p:anim>
                                    <p:anim calcmode="lin" valueType="num">
                                      <p:cBhvr additive="base">
                                        <p:cTn id="38" dur="500" fill="hold"/>
                                        <p:tgtEl>
                                          <p:spTgt spid="645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4526"/>
                                        </p:tgtEl>
                                        <p:attrNameLst>
                                          <p:attrName>style.visibility</p:attrName>
                                        </p:attrNameLst>
                                      </p:cBhvr>
                                      <p:to>
                                        <p:strVal val="visible"/>
                                      </p:to>
                                    </p:set>
                                    <p:anim calcmode="lin" valueType="num">
                                      <p:cBhvr additive="base">
                                        <p:cTn id="43" dur="500" fill="hold"/>
                                        <p:tgtEl>
                                          <p:spTgt spid="64526"/>
                                        </p:tgtEl>
                                        <p:attrNameLst>
                                          <p:attrName>ppt_x</p:attrName>
                                        </p:attrNameLst>
                                      </p:cBhvr>
                                      <p:tavLst>
                                        <p:tav tm="0">
                                          <p:val>
                                            <p:strVal val="#ppt_x"/>
                                          </p:val>
                                        </p:tav>
                                        <p:tav tm="100000">
                                          <p:val>
                                            <p:strVal val="#ppt_x"/>
                                          </p:val>
                                        </p:tav>
                                      </p:tavLst>
                                    </p:anim>
                                    <p:anim calcmode="lin" valueType="num">
                                      <p:cBhvr additive="base">
                                        <p:cTn id="44" dur="500" fill="hold"/>
                                        <p:tgtEl>
                                          <p:spTgt spid="645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4527"/>
                                        </p:tgtEl>
                                        <p:attrNameLst>
                                          <p:attrName>style.visibility</p:attrName>
                                        </p:attrNameLst>
                                      </p:cBhvr>
                                      <p:to>
                                        <p:strVal val="visible"/>
                                      </p:to>
                                    </p:set>
                                    <p:anim calcmode="lin" valueType="num">
                                      <p:cBhvr additive="base">
                                        <p:cTn id="49" dur="500" fill="hold"/>
                                        <p:tgtEl>
                                          <p:spTgt spid="64527"/>
                                        </p:tgtEl>
                                        <p:attrNameLst>
                                          <p:attrName>ppt_x</p:attrName>
                                        </p:attrNameLst>
                                      </p:cBhvr>
                                      <p:tavLst>
                                        <p:tav tm="0">
                                          <p:val>
                                            <p:strVal val="#ppt_x"/>
                                          </p:val>
                                        </p:tav>
                                        <p:tav tm="100000">
                                          <p:val>
                                            <p:strVal val="#ppt_x"/>
                                          </p:val>
                                        </p:tav>
                                      </p:tavLst>
                                    </p:anim>
                                    <p:anim calcmode="lin" valueType="num">
                                      <p:cBhvr additive="base">
                                        <p:cTn id="50" dur="500" fill="hold"/>
                                        <p:tgtEl>
                                          <p:spTgt spid="645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4528"/>
                                        </p:tgtEl>
                                        <p:attrNameLst>
                                          <p:attrName>style.visibility</p:attrName>
                                        </p:attrNameLst>
                                      </p:cBhvr>
                                      <p:to>
                                        <p:strVal val="visible"/>
                                      </p:to>
                                    </p:set>
                                    <p:anim calcmode="lin" valueType="num">
                                      <p:cBhvr additive="base">
                                        <p:cTn id="55" dur="500" fill="hold"/>
                                        <p:tgtEl>
                                          <p:spTgt spid="64528"/>
                                        </p:tgtEl>
                                        <p:attrNameLst>
                                          <p:attrName>ppt_x</p:attrName>
                                        </p:attrNameLst>
                                      </p:cBhvr>
                                      <p:tavLst>
                                        <p:tav tm="0">
                                          <p:val>
                                            <p:strVal val="#ppt_x"/>
                                          </p:val>
                                        </p:tav>
                                        <p:tav tm="100000">
                                          <p:val>
                                            <p:strVal val="#ppt_x"/>
                                          </p:val>
                                        </p:tav>
                                      </p:tavLst>
                                    </p:anim>
                                    <p:anim calcmode="lin" valueType="num">
                                      <p:cBhvr additive="base">
                                        <p:cTn id="56" dur="500" fill="hold"/>
                                        <p:tgtEl>
                                          <p:spTgt spid="645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p:bldP spid="64519" grpId="0"/>
      <p:bldP spid="64520" grpId="0"/>
      <p:bldP spid="64523" grpId="0"/>
      <p:bldP spid="64524" grpId="0"/>
      <p:bldP spid="64525" grpId="0"/>
      <p:bldP spid="64526" grpId="0"/>
      <p:bldP spid="64527" grpId="0"/>
      <p:bldP spid="645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2057400" y="990600"/>
            <a:ext cx="4800600" cy="457200"/>
          </a:xfrm>
          <a:prstGeom prst="rect">
            <a:avLst/>
          </a:prstGeom>
          <a:noFill/>
          <a:ln w="9525">
            <a:noFill/>
            <a:miter lim="800000"/>
            <a:headEnd/>
            <a:tailEnd/>
          </a:ln>
          <a:effectLst/>
        </p:spPr>
        <p:txBody>
          <a:bodyPr>
            <a:spAutoFit/>
          </a:bodyPr>
          <a:lstStyle/>
          <a:p>
            <a:pPr algn="ctr">
              <a:spcBef>
                <a:spcPct val="50000"/>
              </a:spcBef>
            </a:pPr>
            <a:r>
              <a:rPr lang="id-ID" b="1">
                <a:latin typeface="Arial" charset="0"/>
              </a:rPr>
              <a:t>DUA HUKUM ALAM MALTHUS</a:t>
            </a:r>
            <a:endParaRPr lang="en-US" b="1">
              <a:latin typeface="Arial" charset="0"/>
            </a:endParaRPr>
          </a:p>
        </p:txBody>
      </p:sp>
      <p:sp>
        <p:nvSpPr>
          <p:cNvPr id="65545" name="Text Box 9"/>
          <p:cNvSpPr txBox="1">
            <a:spLocks noChangeArrowheads="1"/>
          </p:cNvSpPr>
          <p:nvPr/>
        </p:nvSpPr>
        <p:spPr bwMode="auto">
          <a:xfrm>
            <a:off x="1219200" y="1600200"/>
            <a:ext cx="7162800" cy="1298575"/>
          </a:xfrm>
          <a:prstGeom prst="rect">
            <a:avLst/>
          </a:prstGeom>
          <a:noFill/>
          <a:ln w="9525">
            <a:noFill/>
            <a:miter lim="800000"/>
            <a:headEnd/>
            <a:tailEnd/>
          </a:ln>
          <a:effectLst/>
        </p:spPr>
        <p:txBody>
          <a:bodyPr>
            <a:spAutoFit/>
          </a:bodyPr>
          <a:lstStyle/>
          <a:p>
            <a:pPr marL="342900" indent="-342900" algn="just">
              <a:lnSpc>
                <a:spcPct val="110000"/>
              </a:lnSpc>
              <a:buFontTx/>
              <a:buAutoNum type="arabicPeriod"/>
            </a:pPr>
            <a:r>
              <a:rPr lang="id-ID" sz="1800">
                <a:latin typeface="Arial" charset="0"/>
              </a:rPr>
              <a:t>Populasi cenderung bertambah menurut deret ukur: 1, 2, 4, 8, 16........</a:t>
            </a:r>
          </a:p>
          <a:p>
            <a:pPr marL="342900" indent="-342900" algn="just">
              <a:lnSpc>
                <a:spcPct val="110000"/>
              </a:lnSpc>
              <a:buFontTx/>
              <a:buAutoNum type="arabicPeriod"/>
            </a:pPr>
            <a:r>
              <a:rPr lang="id-ID" sz="1800">
                <a:latin typeface="Arial" charset="0"/>
              </a:rPr>
              <a:t>Produksi makanan (sumberdaya alam) cenderung bertambah menurut deret hitung (secara aritmetika) (1, 2, 3, 4, 5...dst)</a:t>
            </a:r>
          </a:p>
        </p:txBody>
      </p:sp>
      <p:sp>
        <p:nvSpPr>
          <p:cNvPr id="65551" name="Line 15"/>
          <p:cNvSpPr>
            <a:spLocks noChangeShapeType="1"/>
          </p:cNvSpPr>
          <p:nvPr/>
        </p:nvSpPr>
        <p:spPr bwMode="auto">
          <a:xfrm>
            <a:off x="2438400" y="6172200"/>
            <a:ext cx="4724400" cy="0"/>
          </a:xfrm>
          <a:prstGeom prst="line">
            <a:avLst/>
          </a:prstGeom>
          <a:noFill/>
          <a:ln w="12700" cap="sq">
            <a:solidFill>
              <a:schemeClr val="tx1"/>
            </a:solidFill>
            <a:round/>
            <a:headEnd type="none" w="sm" len="sm"/>
            <a:tailEnd type="none" w="sm" len="sm"/>
          </a:ln>
          <a:effectLst/>
        </p:spPr>
        <p:txBody>
          <a:bodyPr/>
          <a:lstStyle/>
          <a:p>
            <a:endParaRPr lang="en-US"/>
          </a:p>
        </p:txBody>
      </p:sp>
      <p:sp>
        <p:nvSpPr>
          <p:cNvPr id="65552" name="Line 16"/>
          <p:cNvSpPr>
            <a:spLocks noChangeShapeType="1"/>
          </p:cNvSpPr>
          <p:nvPr/>
        </p:nvSpPr>
        <p:spPr bwMode="auto">
          <a:xfrm flipV="1">
            <a:off x="2438400" y="3048000"/>
            <a:ext cx="0" cy="3124200"/>
          </a:xfrm>
          <a:prstGeom prst="line">
            <a:avLst/>
          </a:prstGeom>
          <a:noFill/>
          <a:ln w="12700" cap="sq">
            <a:solidFill>
              <a:schemeClr val="tx1"/>
            </a:solidFill>
            <a:round/>
            <a:headEnd type="none" w="sm" len="sm"/>
            <a:tailEnd type="none" w="sm" len="sm"/>
          </a:ln>
          <a:effectLst/>
        </p:spPr>
        <p:txBody>
          <a:bodyPr/>
          <a:lstStyle/>
          <a:p>
            <a:endParaRPr lang="en-US"/>
          </a:p>
        </p:txBody>
      </p:sp>
      <p:sp>
        <p:nvSpPr>
          <p:cNvPr id="65553" name="Arc 17"/>
          <p:cNvSpPr>
            <a:spLocks/>
          </p:cNvSpPr>
          <p:nvPr/>
        </p:nvSpPr>
        <p:spPr bwMode="auto">
          <a:xfrm flipV="1">
            <a:off x="2438400" y="2667000"/>
            <a:ext cx="3589338" cy="3505200"/>
          </a:xfrm>
          <a:custGeom>
            <a:avLst/>
            <a:gdLst>
              <a:gd name="G0" fmla="+- 0 0 0"/>
              <a:gd name="G1" fmla="+- 21600 0 0"/>
              <a:gd name="G2" fmla="+- 21600 0 0"/>
              <a:gd name="T0" fmla="*/ 0 w 21194"/>
              <a:gd name="T1" fmla="*/ 0 h 21600"/>
              <a:gd name="T2" fmla="*/ 21194 w 21194"/>
              <a:gd name="T3" fmla="*/ 17433 h 21600"/>
              <a:gd name="T4" fmla="*/ 0 w 21194"/>
              <a:gd name="T5" fmla="*/ 21600 h 21600"/>
            </a:gdLst>
            <a:ahLst/>
            <a:cxnLst>
              <a:cxn ang="0">
                <a:pos x="T0" y="T1"/>
              </a:cxn>
              <a:cxn ang="0">
                <a:pos x="T2" y="T3"/>
              </a:cxn>
              <a:cxn ang="0">
                <a:pos x="T4" y="T5"/>
              </a:cxn>
            </a:cxnLst>
            <a:rect l="0" t="0" r="r" b="b"/>
            <a:pathLst>
              <a:path w="21194" h="21600" fill="none" extrusionOk="0">
                <a:moveTo>
                  <a:pt x="-1" y="0"/>
                </a:moveTo>
                <a:cubicBezTo>
                  <a:pt x="10322" y="0"/>
                  <a:pt x="19202" y="7304"/>
                  <a:pt x="21194" y="17432"/>
                </a:cubicBezTo>
              </a:path>
              <a:path w="21194" h="21600" stroke="0" extrusionOk="0">
                <a:moveTo>
                  <a:pt x="-1" y="0"/>
                </a:moveTo>
                <a:cubicBezTo>
                  <a:pt x="10322" y="0"/>
                  <a:pt x="19202" y="7304"/>
                  <a:pt x="21194" y="17432"/>
                </a:cubicBezTo>
                <a:lnTo>
                  <a:pt x="0" y="21600"/>
                </a:lnTo>
                <a:close/>
              </a:path>
            </a:pathLst>
          </a:custGeom>
          <a:noFill/>
          <a:ln w="12700" cap="sq">
            <a:solidFill>
              <a:schemeClr val="tx1"/>
            </a:solidFill>
            <a:round/>
            <a:headEnd type="none" w="sm" len="sm"/>
            <a:tailEnd type="none" w="sm" len="sm"/>
          </a:ln>
          <a:effectLst/>
        </p:spPr>
        <p:txBody>
          <a:bodyPr wrap="none" anchor="ctr"/>
          <a:lstStyle/>
          <a:p>
            <a:endParaRPr lang="en-US"/>
          </a:p>
        </p:txBody>
      </p:sp>
      <p:sp>
        <p:nvSpPr>
          <p:cNvPr id="65554" name="Arc 18"/>
          <p:cNvSpPr>
            <a:spLocks/>
          </p:cNvSpPr>
          <p:nvPr/>
        </p:nvSpPr>
        <p:spPr bwMode="auto">
          <a:xfrm flipH="1">
            <a:off x="2438400" y="3352800"/>
            <a:ext cx="4343400" cy="2819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sq">
            <a:solidFill>
              <a:schemeClr val="tx1"/>
            </a:solidFill>
            <a:round/>
            <a:headEnd type="none" w="sm" len="sm"/>
            <a:tailEnd type="none" w="sm" len="sm"/>
          </a:ln>
          <a:effectLst/>
        </p:spPr>
        <p:txBody>
          <a:bodyPr wrap="none" anchor="ctr"/>
          <a:lstStyle/>
          <a:p>
            <a:endParaRPr lang="en-US"/>
          </a:p>
        </p:txBody>
      </p:sp>
      <p:sp>
        <p:nvSpPr>
          <p:cNvPr id="65555" name="Text Box 19"/>
          <p:cNvSpPr txBox="1">
            <a:spLocks noChangeArrowheads="1"/>
          </p:cNvSpPr>
          <p:nvPr/>
        </p:nvSpPr>
        <p:spPr bwMode="auto">
          <a:xfrm>
            <a:off x="5867400" y="4191000"/>
            <a:ext cx="1143000" cy="393700"/>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Populasi</a:t>
            </a:r>
          </a:p>
        </p:txBody>
      </p:sp>
      <p:sp>
        <p:nvSpPr>
          <p:cNvPr id="65556" name="Text Box 20"/>
          <p:cNvSpPr txBox="1">
            <a:spLocks noChangeArrowheads="1"/>
          </p:cNvSpPr>
          <p:nvPr/>
        </p:nvSpPr>
        <p:spPr bwMode="auto">
          <a:xfrm>
            <a:off x="3657600" y="3505200"/>
            <a:ext cx="685800" cy="393700"/>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SDA</a:t>
            </a:r>
          </a:p>
        </p:txBody>
      </p:sp>
      <p:sp>
        <p:nvSpPr>
          <p:cNvPr id="65557" name="Line 21"/>
          <p:cNvSpPr>
            <a:spLocks noChangeShapeType="1"/>
          </p:cNvSpPr>
          <p:nvPr/>
        </p:nvSpPr>
        <p:spPr bwMode="auto">
          <a:xfrm>
            <a:off x="2438400" y="3429000"/>
            <a:ext cx="3581400" cy="0"/>
          </a:xfrm>
          <a:prstGeom prst="line">
            <a:avLst/>
          </a:prstGeom>
          <a:noFill/>
          <a:ln w="12700">
            <a:solidFill>
              <a:schemeClr val="tx1"/>
            </a:solidFill>
            <a:prstDash val="dash"/>
            <a:round/>
            <a:headEnd type="none" w="sm" len="sm"/>
            <a:tailEnd type="none" w="sm" len="sm"/>
          </a:ln>
          <a:effectLst/>
        </p:spPr>
        <p:txBody>
          <a:bodyPr/>
          <a:lstStyle/>
          <a:p>
            <a:endParaRPr lang="en-US"/>
          </a:p>
        </p:txBody>
      </p:sp>
      <p:sp>
        <p:nvSpPr>
          <p:cNvPr id="65558" name="Text Box 22"/>
          <p:cNvSpPr txBox="1">
            <a:spLocks noChangeArrowheads="1"/>
          </p:cNvSpPr>
          <p:nvPr/>
        </p:nvSpPr>
        <p:spPr bwMode="auto">
          <a:xfrm>
            <a:off x="6019800" y="6248400"/>
            <a:ext cx="990600" cy="393700"/>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Waktu</a:t>
            </a:r>
          </a:p>
        </p:txBody>
      </p:sp>
      <p:sp>
        <p:nvSpPr>
          <p:cNvPr id="65559" name="Line 23"/>
          <p:cNvSpPr>
            <a:spLocks noChangeShapeType="1"/>
          </p:cNvSpPr>
          <p:nvPr/>
        </p:nvSpPr>
        <p:spPr bwMode="auto">
          <a:xfrm flipH="1">
            <a:off x="6019800" y="2895600"/>
            <a:ext cx="76200" cy="457200"/>
          </a:xfrm>
          <a:prstGeom prst="line">
            <a:avLst/>
          </a:prstGeom>
          <a:noFill/>
          <a:ln w="12700">
            <a:solidFill>
              <a:schemeClr val="tx1"/>
            </a:solidFill>
            <a:prstDash val="dash"/>
            <a:round/>
            <a:headEnd type="none" w="sm" len="sm"/>
            <a:tailEnd type="none" w="sm" len="sm"/>
          </a:ln>
          <a:effectLst/>
        </p:spPr>
        <p:txBody>
          <a:bodyPr/>
          <a:lstStyle/>
          <a:p>
            <a:endParaRPr lang="en-US"/>
          </a:p>
        </p:txBody>
      </p:sp>
      <p:sp>
        <p:nvSpPr>
          <p:cNvPr id="65560" name="Text Box 24"/>
          <p:cNvSpPr txBox="1">
            <a:spLocks noChangeArrowheads="1"/>
          </p:cNvSpPr>
          <p:nvPr/>
        </p:nvSpPr>
        <p:spPr bwMode="auto">
          <a:xfrm>
            <a:off x="838200" y="3124200"/>
            <a:ext cx="1447800" cy="695325"/>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Level Subsisten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45"/>
                                        </p:tgtEl>
                                        <p:attrNameLst>
                                          <p:attrName>style.visibility</p:attrName>
                                        </p:attrNameLst>
                                      </p:cBhvr>
                                      <p:to>
                                        <p:strVal val="visible"/>
                                      </p:to>
                                    </p:set>
                                    <p:anim calcmode="lin" valueType="num">
                                      <p:cBhvr additive="base">
                                        <p:cTn id="7" dur="500" fill="hold"/>
                                        <p:tgtEl>
                                          <p:spTgt spid="65545"/>
                                        </p:tgtEl>
                                        <p:attrNameLst>
                                          <p:attrName>ppt_x</p:attrName>
                                        </p:attrNameLst>
                                      </p:cBhvr>
                                      <p:tavLst>
                                        <p:tav tm="0">
                                          <p:val>
                                            <p:strVal val="#ppt_x"/>
                                          </p:val>
                                        </p:tav>
                                        <p:tav tm="100000">
                                          <p:val>
                                            <p:strVal val="#ppt_x"/>
                                          </p:val>
                                        </p:tav>
                                      </p:tavLst>
                                    </p:anim>
                                    <p:anim calcmode="lin" valueType="num">
                                      <p:cBhvr additive="base">
                                        <p:cTn id="8" dur="500" fill="hold"/>
                                        <p:tgtEl>
                                          <p:spTgt spid="6554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5555"/>
                                        </p:tgtEl>
                                        <p:attrNameLst>
                                          <p:attrName>style.visibility</p:attrName>
                                        </p:attrNameLst>
                                      </p:cBhvr>
                                      <p:to>
                                        <p:strVal val="visible"/>
                                      </p:to>
                                    </p:set>
                                    <p:anim calcmode="lin" valueType="num">
                                      <p:cBhvr additive="base">
                                        <p:cTn id="13" dur="500" fill="hold"/>
                                        <p:tgtEl>
                                          <p:spTgt spid="65555"/>
                                        </p:tgtEl>
                                        <p:attrNameLst>
                                          <p:attrName>ppt_x</p:attrName>
                                        </p:attrNameLst>
                                      </p:cBhvr>
                                      <p:tavLst>
                                        <p:tav tm="0">
                                          <p:val>
                                            <p:strVal val="#ppt_x"/>
                                          </p:val>
                                        </p:tav>
                                        <p:tav tm="100000">
                                          <p:val>
                                            <p:strVal val="#ppt_x"/>
                                          </p:val>
                                        </p:tav>
                                      </p:tavLst>
                                    </p:anim>
                                    <p:anim calcmode="lin" valueType="num">
                                      <p:cBhvr additive="base">
                                        <p:cTn id="14" dur="500" fill="hold"/>
                                        <p:tgtEl>
                                          <p:spTgt spid="6555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5556"/>
                                        </p:tgtEl>
                                        <p:attrNameLst>
                                          <p:attrName>style.visibility</p:attrName>
                                        </p:attrNameLst>
                                      </p:cBhvr>
                                      <p:to>
                                        <p:strVal val="visible"/>
                                      </p:to>
                                    </p:set>
                                    <p:anim calcmode="lin" valueType="num">
                                      <p:cBhvr additive="base">
                                        <p:cTn id="19" dur="500" fill="hold"/>
                                        <p:tgtEl>
                                          <p:spTgt spid="65556"/>
                                        </p:tgtEl>
                                        <p:attrNameLst>
                                          <p:attrName>ppt_x</p:attrName>
                                        </p:attrNameLst>
                                      </p:cBhvr>
                                      <p:tavLst>
                                        <p:tav tm="0">
                                          <p:val>
                                            <p:strVal val="#ppt_x"/>
                                          </p:val>
                                        </p:tav>
                                        <p:tav tm="100000">
                                          <p:val>
                                            <p:strVal val="#ppt_x"/>
                                          </p:val>
                                        </p:tav>
                                      </p:tavLst>
                                    </p:anim>
                                    <p:anim calcmode="lin" valueType="num">
                                      <p:cBhvr additive="base">
                                        <p:cTn id="20" dur="500" fill="hold"/>
                                        <p:tgtEl>
                                          <p:spTgt spid="6555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558"/>
                                        </p:tgtEl>
                                        <p:attrNameLst>
                                          <p:attrName>style.visibility</p:attrName>
                                        </p:attrNameLst>
                                      </p:cBhvr>
                                      <p:to>
                                        <p:strVal val="visible"/>
                                      </p:to>
                                    </p:set>
                                    <p:anim calcmode="lin" valueType="num">
                                      <p:cBhvr additive="base">
                                        <p:cTn id="25" dur="500" fill="hold"/>
                                        <p:tgtEl>
                                          <p:spTgt spid="65558"/>
                                        </p:tgtEl>
                                        <p:attrNameLst>
                                          <p:attrName>ppt_x</p:attrName>
                                        </p:attrNameLst>
                                      </p:cBhvr>
                                      <p:tavLst>
                                        <p:tav tm="0">
                                          <p:val>
                                            <p:strVal val="#ppt_x"/>
                                          </p:val>
                                        </p:tav>
                                        <p:tav tm="100000">
                                          <p:val>
                                            <p:strVal val="#ppt_x"/>
                                          </p:val>
                                        </p:tav>
                                      </p:tavLst>
                                    </p:anim>
                                    <p:anim calcmode="lin" valueType="num">
                                      <p:cBhvr additive="base">
                                        <p:cTn id="26" dur="500" fill="hold"/>
                                        <p:tgtEl>
                                          <p:spTgt spid="6555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5560"/>
                                        </p:tgtEl>
                                        <p:attrNameLst>
                                          <p:attrName>style.visibility</p:attrName>
                                        </p:attrNameLst>
                                      </p:cBhvr>
                                      <p:to>
                                        <p:strVal val="visible"/>
                                      </p:to>
                                    </p:set>
                                    <p:anim calcmode="lin" valueType="num">
                                      <p:cBhvr additive="base">
                                        <p:cTn id="31" dur="500" fill="hold"/>
                                        <p:tgtEl>
                                          <p:spTgt spid="65560"/>
                                        </p:tgtEl>
                                        <p:attrNameLst>
                                          <p:attrName>ppt_x</p:attrName>
                                        </p:attrNameLst>
                                      </p:cBhvr>
                                      <p:tavLst>
                                        <p:tav tm="0">
                                          <p:val>
                                            <p:strVal val="#ppt_x"/>
                                          </p:val>
                                        </p:tav>
                                        <p:tav tm="100000">
                                          <p:val>
                                            <p:strVal val="#ppt_x"/>
                                          </p:val>
                                        </p:tav>
                                      </p:tavLst>
                                    </p:anim>
                                    <p:anim calcmode="lin" valueType="num">
                                      <p:cBhvr additive="base">
                                        <p:cTn id="32" dur="500" fill="hold"/>
                                        <p:tgtEl>
                                          <p:spTgt spid="655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5" grpId="0"/>
      <p:bldP spid="65555" grpId="0"/>
      <p:bldP spid="65556" grpId="0"/>
      <p:bldP spid="65558" grpId="0"/>
      <p:bldP spid="655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Text Box 4"/>
          <p:cNvSpPr txBox="1">
            <a:spLocks noChangeArrowheads="1"/>
          </p:cNvSpPr>
          <p:nvPr/>
        </p:nvSpPr>
        <p:spPr bwMode="auto">
          <a:xfrm>
            <a:off x="3493826" y="2514600"/>
            <a:ext cx="5090616" cy="1615827"/>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Di negara maju dalam 50 tahun terakhir laju pertumbuhan populasi menurun dari rata-rata 2,8 ke 1,9, mendekati deret hitung. Di negara berkembang laju populasi menurun dari 6,2 menjadi 3,9. </a:t>
            </a:r>
          </a:p>
        </p:txBody>
      </p:sp>
      <p:sp>
        <p:nvSpPr>
          <p:cNvPr id="72709" name="Text Box 5"/>
          <p:cNvSpPr txBox="1">
            <a:spLocks noChangeArrowheads="1"/>
          </p:cNvSpPr>
          <p:nvPr/>
        </p:nvSpPr>
        <p:spPr bwMode="auto">
          <a:xfrm>
            <a:off x="3480178" y="4094328"/>
            <a:ext cx="5166815"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Fakta ini mematahkan tesis Malthus, populasi akan bertambah sejalan dengan peningkatan kesejahteraan. </a:t>
            </a:r>
          </a:p>
        </p:txBody>
      </p:sp>
      <p:sp>
        <p:nvSpPr>
          <p:cNvPr id="72721" name="Text Box 17"/>
          <p:cNvSpPr txBox="1">
            <a:spLocks noChangeArrowheads="1"/>
          </p:cNvSpPr>
          <p:nvPr/>
        </p:nvSpPr>
        <p:spPr bwMode="auto">
          <a:xfrm>
            <a:off x="3162904" y="507232"/>
            <a:ext cx="5257800" cy="1133708"/>
          </a:xfrm>
          <a:prstGeom prst="rect">
            <a:avLst/>
          </a:prstGeom>
          <a:noFill/>
          <a:ln w="9525">
            <a:noFill/>
            <a:miter lim="800000"/>
            <a:headEnd/>
            <a:tailEnd/>
          </a:ln>
          <a:effectLst/>
        </p:spPr>
        <p:txBody>
          <a:bodyPr>
            <a:spAutoFit/>
          </a:bodyPr>
          <a:lstStyle/>
          <a:p>
            <a:pPr algn="ctr">
              <a:lnSpc>
                <a:spcPct val="110000"/>
              </a:lnSpc>
            </a:pPr>
            <a:r>
              <a:rPr lang="id-ID" sz="3200" b="1" dirty="0">
                <a:latin typeface="Arial" charset="0"/>
              </a:rPr>
              <a:t>Menguji Hukum Malthus Pertama</a:t>
            </a:r>
          </a:p>
        </p:txBody>
      </p:sp>
      <p:sp>
        <p:nvSpPr>
          <p:cNvPr id="72722" name="Text Box 18"/>
          <p:cNvSpPr txBox="1">
            <a:spLocks noChangeArrowheads="1"/>
          </p:cNvSpPr>
          <p:nvPr/>
        </p:nvSpPr>
        <p:spPr bwMode="auto">
          <a:xfrm>
            <a:off x="3425588" y="1752600"/>
            <a:ext cx="5158854"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Saat ini penduduk dunia 6 miliar, pada masa Malthus 200 tahun silam hanya sekitar 1 miliar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08"/>
                                        </p:tgtEl>
                                        <p:attrNameLst>
                                          <p:attrName>style.visibility</p:attrName>
                                        </p:attrNameLst>
                                      </p:cBhvr>
                                      <p:to>
                                        <p:strVal val="visible"/>
                                      </p:to>
                                    </p:set>
                                    <p:anim calcmode="lin" valueType="num">
                                      <p:cBhvr additive="base">
                                        <p:cTn id="7" dur="500" fill="hold"/>
                                        <p:tgtEl>
                                          <p:spTgt spid="72708"/>
                                        </p:tgtEl>
                                        <p:attrNameLst>
                                          <p:attrName>ppt_x</p:attrName>
                                        </p:attrNameLst>
                                      </p:cBhvr>
                                      <p:tavLst>
                                        <p:tav tm="0">
                                          <p:val>
                                            <p:strVal val="#ppt_x"/>
                                          </p:val>
                                        </p:tav>
                                        <p:tav tm="100000">
                                          <p:val>
                                            <p:strVal val="#ppt_x"/>
                                          </p:val>
                                        </p:tav>
                                      </p:tavLst>
                                    </p:anim>
                                    <p:anim calcmode="lin" valueType="num">
                                      <p:cBhvr additive="base">
                                        <p:cTn id="8" dur="500" fill="hold"/>
                                        <p:tgtEl>
                                          <p:spTgt spid="7270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709"/>
                                        </p:tgtEl>
                                        <p:attrNameLst>
                                          <p:attrName>style.visibility</p:attrName>
                                        </p:attrNameLst>
                                      </p:cBhvr>
                                      <p:to>
                                        <p:strVal val="visible"/>
                                      </p:to>
                                    </p:set>
                                    <p:anim calcmode="lin" valueType="num">
                                      <p:cBhvr additive="base">
                                        <p:cTn id="13" dur="500" fill="hold"/>
                                        <p:tgtEl>
                                          <p:spTgt spid="72709"/>
                                        </p:tgtEl>
                                        <p:attrNameLst>
                                          <p:attrName>ppt_x</p:attrName>
                                        </p:attrNameLst>
                                      </p:cBhvr>
                                      <p:tavLst>
                                        <p:tav tm="0">
                                          <p:val>
                                            <p:strVal val="#ppt_x"/>
                                          </p:val>
                                        </p:tav>
                                        <p:tav tm="100000">
                                          <p:val>
                                            <p:strVal val="#ppt_x"/>
                                          </p:val>
                                        </p:tav>
                                      </p:tavLst>
                                    </p:anim>
                                    <p:anim calcmode="lin" valueType="num">
                                      <p:cBhvr additive="base">
                                        <p:cTn id="14" dur="500" fill="hold"/>
                                        <p:tgtEl>
                                          <p:spTgt spid="727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2721"/>
                                        </p:tgtEl>
                                        <p:attrNameLst>
                                          <p:attrName>style.visibility</p:attrName>
                                        </p:attrNameLst>
                                      </p:cBhvr>
                                      <p:to>
                                        <p:strVal val="visible"/>
                                      </p:to>
                                    </p:set>
                                    <p:anim calcmode="lin" valueType="num">
                                      <p:cBhvr additive="base">
                                        <p:cTn id="19" dur="500" fill="hold"/>
                                        <p:tgtEl>
                                          <p:spTgt spid="72721"/>
                                        </p:tgtEl>
                                        <p:attrNameLst>
                                          <p:attrName>ppt_x</p:attrName>
                                        </p:attrNameLst>
                                      </p:cBhvr>
                                      <p:tavLst>
                                        <p:tav tm="0">
                                          <p:val>
                                            <p:strVal val="#ppt_x"/>
                                          </p:val>
                                        </p:tav>
                                        <p:tav tm="100000">
                                          <p:val>
                                            <p:strVal val="#ppt_x"/>
                                          </p:val>
                                        </p:tav>
                                      </p:tavLst>
                                    </p:anim>
                                    <p:anim calcmode="lin" valueType="num">
                                      <p:cBhvr additive="base">
                                        <p:cTn id="20" dur="500" fill="hold"/>
                                        <p:tgtEl>
                                          <p:spTgt spid="727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2722"/>
                                        </p:tgtEl>
                                        <p:attrNameLst>
                                          <p:attrName>style.visibility</p:attrName>
                                        </p:attrNameLst>
                                      </p:cBhvr>
                                      <p:to>
                                        <p:strVal val="visible"/>
                                      </p:to>
                                    </p:set>
                                    <p:anim calcmode="lin" valueType="num">
                                      <p:cBhvr additive="base">
                                        <p:cTn id="25" dur="500" fill="hold"/>
                                        <p:tgtEl>
                                          <p:spTgt spid="72722"/>
                                        </p:tgtEl>
                                        <p:attrNameLst>
                                          <p:attrName>ppt_x</p:attrName>
                                        </p:attrNameLst>
                                      </p:cBhvr>
                                      <p:tavLst>
                                        <p:tav tm="0">
                                          <p:val>
                                            <p:strVal val="#ppt_x"/>
                                          </p:val>
                                        </p:tav>
                                        <p:tav tm="100000">
                                          <p:val>
                                            <p:strVal val="#ppt_x"/>
                                          </p:val>
                                        </p:tav>
                                      </p:tavLst>
                                    </p:anim>
                                    <p:anim calcmode="lin" valueType="num">
                                      <p:cBhvr additive="base">
                                        <p:cTn id="26" dur="500" fill="hold"/>
                                        <p:tgtEl>
                                          <p:spTgt spid="727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p:bldP spid="72709" grpId="0"/>
      <p:bldP spid="72721" grpId="0"/>
      <p:bldP spid="727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 Box 4"/>
          <p:cNvSpPr txBox="1">
            <a:spLocks noChangeArrowheads="1"/>
          </p:cNvSpPr>
          <p:nvPr/>
        </p:nvSpPr>
        <p:spPr bwMode="auto">
          <a:xfrm>
            <a:off x="3842982" y="251346"/>
            <a:ext cx="4876800" cy="1133708"/>
          </a:xfrm>
          <a:prstGeom prst="rect">
            <a:avLst/>
          </a:prstGeom>
          <a:noFill/>
          <a:ln w="9525">
            <a:noFill/>
            <a:miter lim="800000"/>
            <a:headEnd/>
            <a:tailEnd/>
          </a:ln>
          <a:effectLst/>
        </p:spPr>
        <p:txBody>
          <a:bodyPr>
            <a:spAutoFit/>
          </a:bodyPr>
          <a:lstStyle/>
          <a:p>
            <a:pPr algn="ctr">
              <a:lnSpc>
                <a:spcPct val="110000"/>
              </a:lnSpc>
            </a:pPr>
            <a:r>
              <a:rPr lang="id-ID" sz="3200" b="1" dirty="0">
                <a:latin typeface="Arial" charset="0"/>
              </a:rPr>
              <a:t>Menguji Hukum Malthus kedua</a:t>
            </a:r>
          </a:p>
        </p:txBody>
      </p:sp>
      <p:sp>
        <p:nvSpPr>
          <p:cNvPr id="66565" name="Text Box 5"/>
          <p:cNvSpPr txBox="1">
            <a:spLocks noChangeArrowheads="1"/>
          </p:cNvSpPr>
          <p:nvPr/>
        </p:nvSpPr>
        <p:spPr bwMode="auto">
          <a:xfrm>
            <a:off x="3725838" y="1371600"/>
            <a:ext cx="4954138"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Apa betul laju penambahan sumber daya alam lebih lambat dibandingkan dengan laju pertambahan populasi manusia?</a:t>
            </a:r>
          </a:p>
        </p:txBody>
      </p:sp>
      <p:sp>
        <p:nvSpPr>
          <p:cNvPr id="66566" name="Text Box 6"/>
          <p:cNvSpPr txBox="1">
            <a:spLocks noChangeArrowheads="1"/>
          </p:cNvSpPr>
          <p:nvPr/>
        </p:nvSpPr>
        <p:spPr bwMode="auto">
          <a:xfrm>
            <a:off x="3753133" y="2303060"/>
            <a:ext cx="4817661"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Bukankah hewan (sapi, kambing, babi, ayam, rusa dll yang umumnya dimakan manusia) jauh lebih produktif daripada manusia?</a:t>
            </a:r>
          </a:p>
        </p:txBody>
      </p:sp>
      <p:sp>
        <p:nvSpPr>
          <p:cNvPr id="66567" name="Text Box 7"/>
          <p:cNvSpPr txBox="1">
            <a:spLocks noChangeArrowheads="1"/>
          </p:cNvSpPr>
          <p:nvPr/>
        </p:nvSpPr>
        <p:spPr bwMode="auto">
          <a:xfrm>
            <a:off x="3766781" y="3239068"/>
            <a:ext cx="4804013" cy="1311128"/>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Bahkan laju pertumbuhan dan reproduksi tanaman (jagung, gandung, padi, ubi, dll) lebih cepat daripada laju pertambahan populasi hewan apalagi manusia.</a:t>
            </a:r>
          </a:p>
        </p:txBody>
      </p:sp>
      <p:sp>
        <p:nvSpPr>
          <p:cNvPr id="66568" name="Text Box 8"/>
          <p:cNvSpPr txBox="1">
            <a:spLocks noChangeArrowheads="1"/>
          </p:cNvSpPr>
          <p:nvPr/>
        </p:nvSpPr>
        <p:spPr bwMode="auto">
          <a:xfrm>
            <a:off x="3766781" y="4469642"/>
            <a:ext cx="4790366" cy="1006429"/>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Malthus mengabaikan kemampuan teknologi pertaniann, temuan sumberdaya alam baru dan sumberdaya pengganti</a:t>
            </a:r>
          </a:p>
        </p:txBody>
      </p:sp>
      <p:sp>
        <p:nvSpPr>
          <p:cNvPr id="66569" name="Text Box 9"/>
          <p:cNvSpPr txBox="1">
            <a:spLocks noChangeArrowheads="1"/>
          </p:cNvSpPr>
          <p:nvPr/>
        </p:nvSpPr>
        <p:spPr bwMode="auto">
          <a:xfrm>
            <a:off x="3766781" y="5346510"/>
            <a:ext cx="4817661" cy="1311128"/>
          </a:xfrm>
          <a:prstGeom prst="rect">
            <a:avLst/>
          </a:prstGeom>
          <a:noFill/>
          <a:ln w="9525">
            <a:noFill/>
            <a:miter lim="800000"/>
            <a:headEnd/>
            <a:tailEnd/>
          </a:ln>
          <a:effectLst/>
        </p:spPr>
        <p:txBody>
          <a:bodyPr wrap="square">
            <a:spAutoFit/>
          </a:bodyPr>
          <a:lstStyle/>
          <a:p>
            <a:pPr algn="just">
              <a:lnSpc>
                <a:spcPct val="110000"/>
              </a:lnSpc>
            </a:pPr>
            <a:r>
              <a:rPr lang="id-ID" sz="1800">
                <a:latin typeface="Arial" charset="0"/>
              </a:rPr>
              <a:t>Sejak ditemukan traktor, pupuk, mesin pemanen, rekayasa genetia, teknologi reproduksi, teknologi irigasi, produksi makanan naik sangat dramatis.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additive="base">
                                        <p:cTn id="7" dur="500" fill="hold"/>
                                        <p:tgtEl>
                                          <p:spTgt spid="66564"/>
                                        </p:tgtEl>
                                        <p:attrNameLst>
                                          <p:attrName>ppt_x</p:attrName>
                                        </p:attrNameLst>
                                      </p:cBhvr>
                                      <p:tavLst>
                                        <p:tav tm="0">
                                          <p:val>
                                            <p:strVal val="#ppt_x"/>
                                          </p:val>
                                        </p:tav>
                                        <p:tav tm="100000">
                                          <p:val>
                                            <p:strVal val="#ppt_x"/>
                                          </p:val>
                                        </p:tav>
                                      </p:tavLst>
                                    </p:anim>
                                    <p:anim calcmode="lin" valueType="num">
                                      <p:cBhvr additive="base">
                                        <p:cTn id="8" dur="500" fill="hold"/>
                                        <p:tgtEl>
                                          <p:spTgt spid="6656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565"/>
                                        </p:tgtEl>
                                        <p:attrNameLst>
                                          <p:attrName>style.visibility</p:attrName>
                                        </p:attrNameLst>
                                      </p:cBhvr>
                                      <p:to>
                                        <p:strVal val="visible"/>
                                      </p:to>
                                    </p:set>
                                    <p:anim calcmode="lin" valueType="num">
                                      <p:cBhvr additive="base">
                                        <p:cTn id="13" dur="500" fill="hold"/>
                                        <p:tgtEl>
                                          <p:spTgt spid="66565"/>
                                        </p:tgtEl>
                                        <p:attrNameLst>
                                          <p:attrName>ppt_x</p:attrName>
                                        </p:attrNameLst>
                                      </p:cBhvr>
                                      <p:tavLst>
                                        <p:tav tm="0">
                                          <p:val>
                                            <p:strVal val="#ppt_x"/>
                                          </p:val>
                                        </p:tav>
                                        <p:tav tm="100000">
                                          <p:val>
                                            <p:strVal val="#ppt_x"/>
                                          </p:val>
                                        </p:tav>
                                      </p:tavLst>
                                    </p:anim>
                                    <p:anim calcmode="lin" valueType="num">
                                      <p:cBhvr additive="base">
                                        <p:cTn id="14" dur="500" fill="hold"/>
                                        <p:tgtEl>
                                          <p:spTgt spid="6656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6566"/>
                                        </p:tgtEl>
                                        <p:attrNameLst>
                                          <p:attrName>style.visibility</p:attrName>
                                        </p:attrNameLst>
                                      </p:cBhvr>
                                      <p:to>
                                        <p:strVal val="visible"/>
                                      </p:to>
                                    </p:set>
                                    <p:anim calcmode="lin" valueType="num">
                                      <p:cBhvr additive="base">
                                        <p:cTn id="19" dur="500" fill="hold"/>
                                        <p:tgtEl>
                                          <p:spTgt spid="66566"/>
                                        </p:tgtEl>
                                        <p:attrNameLst>
                                          <p:attrName>ppt_x</p:attrName>
                                        </p:attrNameLst>
                                      </p:cBhvr>
                                      <p:tavLst>
                                        <p:tav tm="0">
                                          <p:val>
                                            <p:strVal val="#ppt_x"/>
                                          </p:val>
                                        </p:tav>
                                        <p:tav tm="100000">
                                          <p:val>
                                            <p:strVal val="#ppt_x"/>
                                          </p:val>
                                        </p:tav>
                                      </p:tavLst>
                                    </p:anim>
                                    <p:anim calcmode="lin" valueType="num">
                                      <p:cBhvr additive="base">
                                        <p:cTn id="20" dur="500" fill="hold"/>
                                        <p:tgtEl>
                                          <p:spTgt spid="6656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6567"/>
                                        </p:tgtEl>
                                        <p:attrNameLst>
                                          <p:attrName>style.visibility</p:attrName>
                                        </p:attrNameLst>
                                      </p:cBhvr>
                                      <p:to>
                                        <p:strVal val="visible"/>
                                      </p:to>
                                    </p:set>
                                    <p:anim calcmode="lin" valueType="num">
                                      <p:cBhvr additive="base">
                                        <p:cTn id="25" dur="500" fill="hold"/>
                                        <p:tgtEl>
                                          <p:spTgt spid="66567"/>
                                        </p:tgtEl>
                                        <p:attrNameLst>
                                          <p:attrName>ppt_x</p:attrName>
                                        </p:attrNameLst>
                                      </p:cBhvr>
                                      <p:tavLst>
                                        <p:tav tm="0">
                                          <p:val>
                                            <p:strVal val="#ppt_x"/>
                                          </p:val>
                                        </p:tav>
                                        <p:tav tm="100000">
                                          <p:val>
                                            <p:strVal val="#ppt_x"/>
                                          </p:val>
                                        </p:tav>
                                      </p:tavLst>
                                    </p:anim>
                                    <p:anim calcmode="lin" valueType="num">
                                      <p:cBhvr additive="base">
                                        <p:cTn id="26" dur="500" fill="hold"/>
                                        <p:tgtEl>
                                          <p:spTgt spid="6656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568"/>
                                        </p:tgtEl>
                                        <p:attrNameLst>
                                          <p:attrName>style.visibility</p:attrName>
                                        </p:attrNameLst>
                                      </p:cBhvr>
                                      <p:to>
                                        <p:strVal val="visible"/>
                                      </p:to>
                                    </p:set>
                                    <p:anim calcmode="lin" valueType="num">
                                      <p:cBhvr additive="base">
                                        <p:cTn id="31" dur="500" fill="hold"/>
                                        <p:tgtEl>
                                          <p:spTgt spid="66568"/>
                                        </p:tgtEl>
                                        <p:attrNameLst>
                                          <p:attrName>ppt_x</p:attrName>
                                        </p:attrNameLst>
                                      </p:cBhvr>
                                      <p:tavLst>
                                        <p:tav tm="0">
                                          <p:val>
                                            <p:strVal val="#ppt_x"/>
                                          </p:val>
                                        </p:tav>
                                        <p:tav tm="100000">
                                          <p:val>
                                            <p:strVal val="#ppt_x"/>
                                          </p:val>
                                        </p:tav>
                                      </p:tavLst>
                                    </p:anim>
                                    <p:anim calcmode="lin" valueType="num">
                                      <p:cBhvr additive="base">
                                        <p:cTn id="32" dur="500" fill="hold"/>
                                        <p:tgtEl>
                                          <p:spTgt spid="6656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6569"/>
                                        </p:tgtEl>
                                        <p:attrNameLst>
                                          <p:attrName>style.visibility</p:attrName>
                                        </p:attrNameLst>
                                      </p:cBhvr>
                                      <p:to>
                                        <p:strVal val="visible"/>
                                      </p:to>
                                    </p:set>
                                    <p:anim calcmode="lin" valueType="num">
                                      <p:cBhvr additive="base">
                                        <p:cTn id="37" dur="500" fill="hold"/>
                                        <p:tgtEl>
                                          <p:spTgt spid="66569"/>
                                        </p:tgtEl>
                                        <p:attrNameLst>
                                          <p:attrName>ppt_x</p:attrName>
                                        </p:attrNameLst>
                                      </p:cBhvr>
                                      <p:tavLst>
                                        <p:tav tm="0">
                                          <p:val>
                                            <p:strVal val="#ppt_x"/>
                                          </p:val>
                                        </p:tav>
                                        <p:tav tm="100000">
                                          <p:val>
                                            <p:strVal val="#ppt_x"/>
                                          </p:val>
                                        </p:tav>
                                      </p:tavLst>
                                    </p:anim>
                                    <p:anim calcmode="lin" valueType="num">
                                      <p:cBhvr additive="base">
                                        <p:cTn id="38" dur="500" fill="hold"/>
                                        <p:tgtEl>
                                          <p:spTgt spid="665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p:bldP spid="66565" grpId="0"/>
      <p:bldP spid="66566" grpId="0"/>
      <p:bldP spid="66567" grpId="0"/>
      <p:bldP spid="66568" grpId="0"/>
      <p:bldP spid="665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3657600" y="333224"/>
            <a:ext cx="4876800" cy="938719"/>
          </a:xfrm>
          <a:prstGeom prst="rect">
            <a:avLst/>
          </a:prstGeom>
          <a:noFill/>
          <a:ln w="9525">
            <a:noFill/>
            <a:miter lim="800000"/>
            <a:headEnd/>
            <a:tailEnd/>
          </a:ln>
          <a:effectLst/>
        </p:spPr>
        <p:txBody>
          <a:bodyPr wrap="square">
            <a:spAutoFit/>
          </a:bodyPr>
          <a:lstStyle/>
          <a:p>
            <a:pPr algn="ctr">
              <a:lnSpc>
                <a:spcPct val="110000"/>
              </a:lnSpc>
            </a:pPr>
            <a:r>
              <a:rPr lang="id-ID" sz="3200" b="1" dirty="0">
                <a:latin typeface="Arial" charset="0"/>
              </a:rPr>
              <a:t>Tragedy</a:t>
            </a:r>
            <a:r>
              <a:rPr lang="id-ID" b="1" dirty="0">
                <a:latin typeface="Arial" charset="0"/>
              </a:rPr>
              <a:t> of the Commons = tragedi kebersamaan</a:t>
            </a:r>
          </a:p>
        </p:txBody>
      </p:sp>
      <p:sp>
        <p:nvSpPr>
          <p:cNvPr id="68613" name="Text Box 5"/>
          <p:cNvSpPr txBox="1">
            <a:spLocks noChangeArrowheads="1"/>
          </p:cNvSpPr>
          <p:nvPr/>
        </p:nvSpPr>
        <p:spPr bwMode="auto">
          <a:xfrm>
            <a:off x="3807725" y="1452349"/>
            <a:ext cx="4653887" cy="701731"/>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Judul artikel yang ditulis Prof Garet Hardin pada tahun 1968</a:t>
            </a:r>
          </a:p>
        </p:txBody>
      </p:sp>
      <p:sp>
        <p:nvSpPr>
          <p:cNvPr id="68614" name="Text Box 6"/>
          <p:cNvSpPr txBox="1">
            <a:spLocks noChangeArrowheads="1"/>
          </p:cNvSpPr>
          <p:nvPr/>
        </p:nvSpPr>
        <p:spPr bwMode="auto">
          <a:xfrm>
            <a:off x="3807724" y="2133600"/>
            <a:ext cx="4612945" cy="1920526"/>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Pemanfaatan sumberdayan alam bersama (the commons) cenderung berlebihan pada saat berada pada regime pengelolaan terbuka (open access). Pemanfaatan berlebihan tersebut dianggap sebagai tragedi kebersamaan </a:t>
            </a:r>
          </a:p>
        </p:txBody>
      </p:sp>
      <p:sp>
        <p:nvSpPr>
          <p:cNvPr id="68615" name="Text Box 7"/>
          <p:cNvSpPr txBox="1">
            <a:spLocks noChangeArrowheads="1"/>
          </p:cNvSpPr>
          <p:nvPr/>
        </p:nvSpPr>
        <p:spPr bwMode="auto">
          <a:xfrm>
            <a:off x="3821372" y="3922594"/>
            <a:ext cx="4421875" cy="1311128"/>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Ini merupakan warning bahwa sekalipun manusia memiliki kemampuan teknologi, pemanfaatan berlebihan SDA akan membawa pada tragedi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additive="base">
                                        <p:cTn id="7" dur="500" fill="hold"/>
                                        <p:tgtEl>
                                          <p:spTgt spid="68612"/>
                                        </p:tgtEl>
                                        <p:attrNameLst>
                                          <p:attrName>ppt_x</p:attrName>
                                        </p:attrNameLst>
                                      </p:cBhvr>
                                      <p:tavLst>
                                        <p:tav tm="0">
                                          <p:val>
                                            <p:strVal val="#ppt_x"/>
                                          </p:val>
                                        </p:tav>
                                        <p:tav tm="100000">
                                          <p:val>
                                            <p:strVal val="#ppt_x"/>
                                          </p:val>
                                        </p:tav>
                                      </p:tavLst>
                                    </p:anim>
                                    <p:anim calcmode="lin" valueType="num">
                                      <p:cBhvr additive="base">
                                        <p:cTn id="8" dur="500" fill="hold"/>
                                        <p:tgtEl>
                                          <p:spTgt spid="686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613"/>
                                        </p:tgtEl>
                                        <p:attrNameLst>
                                          <p:attrName>style.visibility</p:attrName>
                                        </p:attrNameLst>
                                      </p:cBhvr>
                                      <p:to>
                                        <p:strVal val="visible"/>
                                      </p:to>
                                    </p:set>
                                    <p:anim calcmode="lin" valueType="num">
                                      <p:cBhvr additive="base">
                                        <p:cTn id="13" dur="500" fill="hold"/>
                                        <p:tgtEl>
                                          <p:spTgt spid="68613"/>
                                        </p:tgtEl>
                                        <p:attrNameLst>
                                          <p:attrName>ppt_x</p:attrName>
                                        </p:attrNameLst>
                                      </p:cBhvr>
                                      <p:tavLst>
                                        <p:tav tm="0">
                                          <p:val>
                                            <p:strVal val="#ppt_x"/>
                                          </p:val>
                                        </p:tav>
                                        <p:tav tm="100000">
                                          <p:val>
                                            <p:strVal val="#ppt_x"/>
                                          </p:val>
                                        </p:tav>
                                      </p:tavLst>
                                    </p:anim>
                                    <p:anim calcmode="lin" valueType="num">
                                      <p:cBhvr additive="base">
                                        <p:cTn id="14" dur="500" fill="hold"/>
                                        <p:tgtEl>
                                          <p:spTgt spid="686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614"/>
                                        </p:tgtEl>
                                        <p:attrNameLst>
                                          <p:attrName>style.visibility</p:attrName>
                                        </p:attrNameLst>
                                      </p:cBhvr>
                                      <p:to>
                                        <p:strVal val="visible"/>
                                      </p:to>
                                    </p:set>
                                    <p:anim calcmode="lin" valueType="num">
                                      <p:cBhvr additive="base">
                                        <p:cTn id="19" dur="500" fill="hold"/>
                                        <p:tgtEl>
                                          <p:spTgt spid="68614"/>
                                        </p:tgtEl>
                                        <p:attrNameLst>
                                          <p:attrName>ppt_x</p:attrName>
                                        </p:attrNameLst>
                                      </p:cBhvr>
                                      <p:tavLst>
                                        <p:tav tm="0">
                                          <p:val>
                                            <p:strVal val="#ppt_x"/>
                                          </p:val>
                                        </p:tav>
                                        <p:tav tm="100000">
                                          <p:val>
                                            <p:strVal val="#ppt_x"/>
                                          </p:val>
                                        </p:tav>
                                      </p:tavLst>
                                    </p:anim>
                                    <p:anim calcmode="lin" valueType="num">
                                      <p:cBhvr additive="base">
                                        <p:cTn id="20" dur="500" fill="hold"/>
                                        <p:tgtEl>
                                          <p:spTgt spid="686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8615"/>
                                        </p:tgtEl>
                                        <p:attrNameLst>
                                          <p:attrName>style.visibility</p:attrName>
                                        </p:attrNameLst>
                                      </p:cBhvr>
                                      <p:to>
                                        <p:strVal val="visible"/>
                                      </p:to>
                                    </p:set>
                                    <p:anim calcmode="lin" valueType="num">
                                      <p:cBhvr additive="base">
                                        <p:cTn id="25" dur="500" fill="hold"/>
                                        <p:tgtEl>
                                          <p:spTgt spid="68615"/>
                                        </p:tgtEl>
                                        <p:attrNameLst>
                                          <p:attrName>ppt_x</p:attrName>
                                        </p:attrNameLst>
                                      </p:cBhvr>
                                      <p:tavLst>
                                        <p:tav tm="0">
                                          <p:val>
                                            <p:strVal val="#ppt_x"/>
                                          </p:val>
                                        </p:tav>
                                        <p:tav tm="100000">
                                          <p:val>
                                            <p:strVal val="#ppt_x"/>
                                          </p:val>
                                        </p:tav>
                                      </p:tavLst>
                                    </p:anim>
                                    <p:anim calcmode="lin" valueType="num">
                                      <p:cBhvr additive="base">
                                        <p:cTn id="26" dur="500" fill="hold"/>
                                        <p:tgtEl>
                                          <p:spTgt spid="686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P spid="68613" grpId="0"/>
      <p:bldP spid="68614" grpId="0"/>
      <p:bldP spid="686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p:cNvSpPr txBox="1">
            <a:spLocks noChangeArrowheads="1"/>
          </p:cNvSpPr>
          <p:nvPr/>
        </p:nvSpPr>
        <p:spPr bwMode="auto">
          <a:xfrm>
            <a:off x="3521124" y="295696"/>
            <a:ext cx="5163403" cy="1040285"/>
          </a:xfrm>
          <a:prstGeom prst="rect">
            <a:avLst/>
          </a:prstGeom>
          <a:noFill/>
          <a:ln w="9525">
            <a:noFill/>
            <a:miter lim="800000"/>
            <a:headEnd/>
            <a:tailEnd/>
          </a:ln>
          <a:effectLst/>
        </p:spPr>
        <p:txBody>
          <a:bodyPr wrap="square">
            <a:spAutoFit/>
          </a:bodyPr>
          <a:lstStyle/>
          <a:p>
            <a:pPr algn="just">
              <a:lnSpc>
                <a:spcPct val="110000"/>
              </a:lnSpc>
            </a:pPr>
            <a:r>
              <a:rPr lang="id-ID" sz="2800" b="1" dirty="0">
                <a:latin typeface="Arial" charset="0"/>
              </a:rPr>
              <a:t>Kritik </a:t>
            </a:r>
            <a:r>
              <a:rPr lang="id-ID" sz="2800" b="1" dirty="0">
                <a:latin typeface="Arial" charset="0"/>
                <a:hlinkClick r:id="rId2" action="ppaction://hlinkfile"/>
              </a:rPr>
              <a:t>Karl Marx </a:t>
            </a:r>
            <a:r>
              <a:rPr lang="id-ID" sz="2800" b="1" dirty="0">
                <a:latin typeface="Arial" charset="0"/>
              </a:rPr>
              <a:t>terhadap Pemikiran Ekonomi Klasik </a:t>
            </a:r>
          </a:p>
        </p:txBody>
      </p:sp>
      <p:sp>
        <p:nvSpPr>
          <p:cNvPr id="69637" name="Text Box 5"/>
          <p:cNvSpPr txBox="1">
            <a:spLocks noChangeArrowheads="1"/>
          </p:cNvSpPr>
          <p:nvPr/>
        </p:nvSpPr>
        <p:spPr bwMode="auto">
          <a:xfrm>
            <a:off x="3534770" y="1231704"/>
            <a:ext cx="5075830" cy="5272213"/>
          </a:xfrm>
          <a:prstGeom prst="rect">
            <a:avLst/>
          </a:prstGeom>
          <a:noFill/>
          <a:ln w="9525">
            <a:noFill/>
            <a:miter lim="800000"/>
            <a:headEnd/>
            <a:tailEnd/>
          </a:ln>
          <a:effectLst/>
        </p:spPr>
        <p:txBody>
          <a:bodyPr wrap="square">
            <a:spAutoFit/>
          </a:bodyPr>
          <a:lstStyle/>
          <a:p>
            <a:pPr algn="just">
              <a:lnSpc>
                <a:spcPct val="110000"/>
              </a:lnSpc>
            </a:pPr>
            <a:r>
              <a:rPr lang="id-ID" sz="1800" dirty="0">
                <a:latin typeface="Arial" charset="0"/>
              </a:rPr>
              <a:t>Nilai barang berdasarkan nilai kerja telah membuahkan kritik Ilmuwan Jerman Karl Marx yang telah melahirkan teori ekonomi Markisme. Menurut Marx, teori nilai kerja merupakan bukti kapitalisme merupakan sistem ekonomi yang mengeksploitasi kaum buruh. Harga barang harus merupakan nilai kerja rata-rata yang diperlukan untuk memproduksi barang tersebut. Jika pembuatan sepasang sepatu rata-rata membutuhkan 8 jam, maka harga sepatu tersebut harus 8 jam x Rp .../per jam. Jika harga jual melebihi nilai kerja rata-rata tersebut, siapa yang berhak atas kelebihannya? Ekonomi kapitalis menganggap kelebihan tersebut (nilai surplus) merupakan hak pemilik modal. Marx menganggapnya hak kaum buruh. Marx menuduh kapitalis mengeksploitasi kaum buruh.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 calcmode="lin" valueType="num">
                                      <p:cBhvr additive="base">
                                        <p:cTn id="7" dur="500" fill="hold"/>
                                        <p:tgtEl>
                                          <p:spTgt spid="69636"/>
                                        </p:tgtEl>
                                        <p:attrNameLst>
                                          <p:attrName>ppt_x</p:attrName>
                                        </p:attrNameLst>
                                      </p:cBhvr>
                                      <p:tavLst>
                                        <p:tav tm="0">
                                          <p:val>
                                            <p:strVal val="#ppt_x"/>
                                          </p:val>
                                        </p:tav>
                                        <p:tav tm="100000">
                                          <p:val>
                                            <p:strVal val="#ppt_x"/>
                                          </p:val>
                                        </p:tav>
                                      </p:tavLst>
                                    </p:anim>
                                    <p:anim calcmode="lin" valueType="num">
                                      <p:cBhvr additive="base">
                                        <p:cTn id="8" dur="500" fill="hold"/>
                                        <p:tgtEl>
                                          <p:spTgt spid="696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9637"/>
                                        </p:tgtEl>
                                        <p:attrNameLst>
                                          <p:attrName>style.visibility</p:attrName>
                                        </p:attrNameLst>
                                      </p:cBhvr>
                                      <p:to>
                                        <p:strVal val="visible"/>
                                      </p:to>
                                    </p:set>
                                    <p:anim calcmode="lin" valueType="num">
                                      <p:cBhvr additive="base">
                                        <p:cTn id="13" dur="500" fill="hold"/>
                                        <p:tgtEl>
                                          <p:spTgt spid="69637"/>
                                        </p:tgtEl>
                                        <p:attrNameLst>
                                          <p:attrName>ppt_x</p:attrName>
                                        </p:attrNameLst>
                                      </p:cBhvr>
                                      <p:tavLst>
                                        <p:tav tm="0">
                                          <p:val>
                                            <p:strVal val="#ppt_x"/>
                                          </p:val>
                                        </p:tav>
                                        <p:tav tm="100000">
                                          <p:val>
                                            <p:strVal val="#ppt_x"/>
                                          </p:val>
                                        </p:tav>
                                      </p:tavLst>
                                    </p:anim>
                                    <p:anim calcmode="lin" valueType="num">
                                      <p:cBhvr additive="base">
                                        <p:cTn id="14" dur="500" fill="hold"/>
                                        <p:tgtEl>
                                          <p:spTgt spid="696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p:bldP spid="69637" grpId="0"/>
    </p:bld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4580_slide">
  <a:themeElements>
    <a:clrScheme name="Office Theme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FFFFFF"/>
        </a:lt2>
        <a:accent1>
          <a:srgbClr val="65CDF0"/>
        </a:accent1>
        <a:accent2>
          <a:srgbClr val="FF9999"/>
        </a:accent2>
        <a:accent3>
          <a:srgbClr val="AAAAAA"/>
        </a:accent3>
        <a:accent4>
          <a:srgbClr val="DADADA"/>
        </a:accent4>
        <a:accent5>
          <a:srgbClr val="B8E3F6"/>
        </a:accent5>
        <a:accent6>
          <a:srgbClr val="E78A8A"/>
        </a:accent6>
        <a:hlink>
          <a:srgbClr val="D6F37D"/>
        </a:hlink>
        <a:folHlink>
          <a:srgbClr val="B8D5FF"/>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FFFFFF"/>
        </a:lt2>
        <a:accent1>
          <a:srgbClr val="FFA3A3"/>
        </a:accent1>
        <a:accent2>
          <a:srgbClr val="FFD943"/>
        </a:accent2>
        <a:accent3>
          <a:srgbClr val="AAAAAA"/>
        </a:accent3>
        <a:accent4>
          <a:srgbClr val="DADADA"/>
        </a:accent4>
        <a:accent5>
          <a:srgbClr val="FFCECE"/>
        </a:accent5>
        <a:accent6>
          <a:srgbClr val="E7C43C"/>
        </a:accent6>
        <a:hlink>
          <a:srgbClr val="D2C9FF"/>
        </a:hlink>
        <a:folHlink>
          <a:srgbClr val="97ED97"/>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FFFFFF"/>
        </a:lt2>
        <a:accent1>
          <a:srgbClr val="F2EF3D"/>
        </a:accent1>
        <a:accent2>
          <a:srgbClr val="F2DA3D"/>
        </a:accent2>
        <a:accent3>
          <a:srgbClr val="AAAAAA"/>
        </a:accent3>
        <a:accent4>
          <a:srgbClr val="DADADA"/>
        </a:accent4>
        <a:accent5>
          <a:srgbClr val="F7F6AF"/>
        </a:accent5>
        <a:accent6>
          <a:srgbClr val="DBC536"/>
        </a:accent6>
        <a:hlink>
          <a:srgbClr val="EDF252"/>
        </a:hlink>
        <a:folHlink>
          <a:srgbClr val="FFEB80"/>
        </a:folHlink>
      </a:clrScheme>
      <a:clrMap bg1="dk2" tx1="lt1" bg2="dk1" tx2="lt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FFFFFF"/>
        </a:lt2>
        <a:accent1>
          <a:srgbClr val="FFD640"/>
        </a:accent1>
        <a:accent2>
          <a:srgbClr val="D1FA4B"/>
        </a:accent2>
        <a:accent3>
          <a:srgbClr val="AAAAAA"/>
        </a:accent3>
        <a:accent4>
          <a:srgbClr val="DADADA"/>
        </a:accent4>
        <a:accent5>
          <a:srgbClr val="FFE8AF"/>
        </a:accent5>
        <a:accent6>
          <a:srgbClr val="BDE343"/>
        </a:accent6>
        <a:hlink>
          <a:srgbClr val="FFFD99"/>
        </a:hlink>
        <a:folHlink>
          <a:srgbClr val="DBFFD9"/>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FFFFFF"/>
        </a:lt2>
        <a:accent1>
          <a:srgbClr val="FFCCEC"/>
        </a:accent1>
        <a:accent2>
          <a:srgbClr val="F2EF16"/>
        </a:accent2>
        <a:accent3>
          <a:srgbClr val="AAAAAA"/>
        </a:accent3>
        <a:accent4>
          <a:srgbClr val="DADADA"/>
        </a:accent4>
        <a:accent5>
          <a:srgbClr val="FFE2F4"/>
        </a:accent5>
        <a:accent6>
          <a:srgbClr val="DBD913"/>
        </a:accent6>
        <a:hlink>
          <a:srgbClr val="FFDDD1"/>
        </a:hlink>
        <a:folHlink>
          <a:srgbClr val="D2CCFF"/>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FFFFFF"/>
        </a:lt2>
        <a:accent1>
          <a:srgbClr val="FFC8A6"/>
        </a:accent1>
        <a:accent2>
          <a:srgbClr val="9AE2ED"/>
        </a:accent2>
        <a:accent3>
          <a:srgbClr val="AAAAAA"/>
        </a:accent3>
        <a:accent4>
          <a:srgbClr val="DADADA"/>
        </a:accent4>
        <a:accent5>
          <a:srgbClr val="FFE0D0"/>
        </a:accent5>
        <a:accent6>
          <a:srgbClr val="8BCDD7"/>
        </a:accent6>
        <a:hlink>
          <a:srgbClr val="F1D9FF"/>
        </a:hlink>
        <a:folHlink>
          <a:srgbClr val="F2F1AA"/>
        </a:folHlink>
      </a:clrScheme>
      <a:clrMap bg1="dk2" tx1="lt1" bg2="dk1" tx2="lt2" accent1="accent1" accent2="accent2" accent3="accent3" accent4="accent4" accent5="accent5" accent6="accent6" hlink="hlink" folHlink="folHlink"/>
    </a:extraClrScheme>
    <a:extraClrScheme>
      <a:clrScheme name="Office Theme 9">
        <a:dk1>
          <a:srgbClr val="000000"/>
        </a:dk1>
        <a:lt1>
          <a:srgbClr val="FFFFFF"/>
        </a:lt1>
        <a:dk2>
          <a:srgbClr val="000000"/>
        </a:dk2>
        <a:lt2>
          <a:srgbClr val="FFFFFF"/>
        </a:lt2>
        <a:accent1>
          <a:srgbClr val="91E35A"/>
        </a:accent1>
        <a:accent2>
          <a:srgbClr val="C7E052"/>
        </a:accent2>
        <a:accent3>
          <a:srgbClr val="AAAAAA"/>
        </a:accent3>
        <a:accent4>
          <a:srgbClr val="DADADA"/>
        </a:accent4>
        <a:accent5>
          <a:srgbClr val="C7EFB5"/>
        </a:accent5>
        <a:accent6>
          <a:srgbClr val="B4CB49"/>
        </a:accent6>
        <a:hlink>
          <a:srgbClr val="CFF3B7"/>
        </a:hlink>
        <a:folHlink>
          <a:srgbClr val="E9F5AF"/>
        </a:folHlink>
      </a:clrScheme>
      <a:clrMap bg1="dk2" tx1="lt1" bg2="dk1" tx2="lt2" accent1="accent1" accent2="accent2" accent3="accent3" accent4="accent4" accent5="accent5" accent6="accent6" hlink="hlink" folHlink="folHlink"/>
    </a:extraClrScheme>
    <a:extraClrScheme>
      <a:clrScheme name="Office Theme 10">
        <a:dk1>
          <a:srgbClr val="000000"/>
        </a:dk1>
        <a:lt1>
          <a:srgbClr val="FFFFFF"/>
        </a:lt1>
        <a:dk2>
          <a:srgbClr val="000000"/>
        </a:dk2>
        <a:lt2>
          <a:srgbClr val="FFFFFF"/>
        </a:lt2>
        <a:accent1>
          <a:srgbClr val="C7E052"/>
        </a:accent1>
        <a:accent2>
          <a:srgbClr val="86D5EB"/>
        </a:accent2>
        <a:accent3>
          <a:srgbClr val="AAAAAA"/>
        </a:accent3>
        <a:accent4>
          <a:srgbClr val="DADADA"/>
        </a:accent4>
        <a:accent5>
          <a:srgbClr val="E0EDB3"/>
        </a:accent5>
        <a:accent6>
          <a:srgbClr val="79C1D5"/>
        </a:accent6>
        <a:hlink>
          <a:srgbClr val="F8EDCD"/>
        </a:hlink>
        <a:folHlink>
          <a:srgbClr val="CFF3B7"/>
        </a:folHlink>
      </a:clrScheme>
      <a:clrMap bg1="dk2" tx1="lt1" bg2="dk1" tx2="lt2" accent1="accent1" accent2="accent2" accent3="accent3" accent4="accent4" accent5="accent5" accent6="accent6" hlink="hlink" folHlink="folHlink"/>
    </a:extraClrScheme>
    <a:extraClrScheme>
      <a:clrScheme name="Office Theme 11">
        <a:dk1>
          <a:srgbClr val="000000"/>
        </a:dk1>
        <a:lt1>
          <a:srgbClr val="FFFFFF"/>
        </a:lt1>
        <a:dk2>
          <a:srgbClr val="000000"/>
        </a:dk2>
        <a:lt2>
          <a:srgbClr val="FFFFFF"/>
        </a:lt2>
        <a:accent1>
          <a:srgbClr val="EFBDA1"/>
        </a:accent1>
        <a:accent2>
          <a:srgbClr val="B8B7F3"/>
        </a:accent2>
        <a:accent3>
          <a:srgbClr val="AAAAAA"/>
        </a:accent3>
        <a:accent4>
          <a:srgbClr val="DADADA"/>
        </a:accent4>
        <a:accent5>
          <a:srgbClr val="F6DBCD"/>
        </a:accent5>
        <a:accent6>
          <a:srgbClr val="A6A6DC"/>
        </a:accent6>
        <a:hlink>
          <a:srgbClr val="CFF3B7"/>
        </a:hlink>
        <a:folHlink>
          <a:srgbClr val="F8E5F2"/>
        </a:folHlink>
      </a:clrScheme>
      <a:clrMap bg1="dk2" tx1="lt1" bg2="dk1" tx2="lt2" accent1="accent1" accent2="accent2" accent3="accent3" accent4="accent4" accent5="accent5" accent6="accent6" hlink="hlink" folHlink="folHlink"/>
    </a:extraClrScheme>
    <a:extraClrScheme>
      <a:clrScheme name="Office Theme 12">
        <a:dk1>
          <a:srgbClr val="000000"/>
        </a:dk1>
        <a:lt1>
          <a:srgbClr val="FFFFFF"/>
        </a:lt1>
        <a:dk2>
          <a:srgbClr val="000000"/>
        </a:dk2>
        <a:lt2>
          <a:srgbClr val="FFFFFF"/>
        </a:lt2>
        <a:accent1>
          <a:srgbClr val="F7D4D8"/>
        </a:accent1>
        <a:accent2>
          <a:srgbClr val="EBD68B"/>
        </a:accent2>
        <a:accent3>
          <a:srgbClr val="AAAAAA"/>
        </a:accent3>
        <a:accent4>
          <a:srgbClr val="DADADA"/>
        </a:accent4>
        <a:accent5>
          <a:srgbClr val="FAE6E9"/>
        </a:accent5>
        <a:accent6>
          <a:srgbClr val="D5C27D"/>
        </a:accent6>
        <a:hlink>
          <a:srgbClr val="DFF8CD"/>
        </a:hlink>
        <a:folHlink>
          <a:srgbClr val="DDDDF9"/>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0000"/>
        </a:dk2>
        <a:lt2>
          <a:srgbClr val="FFFFFF"/>
        </a:lt2>
        <a:accent1>
          <a:srgbClr val="9EB5CC"/>
        </a:accent1>
        <a:accent2>
          <a:srgbClr val="8FBAE5"/>
        </a:accent2>
        <a:accent3>
          <a:srgbClr val="AAAAAA"/>
        </a:accent3>
        <a:accent4>
          <a:srgbClr val="DADADA"/>
        </a:accent4>
        <a:accent5>
          <a:srgbClr val="CCD7E2"/>
        </a:accent5>
        <a:accent6>
          <a:srgbClr val="81A8CF"/>
        </a:accent6>
        <a:hlink>
          <a:srgbClr val="E7EFF7"/>
        </a:hlink>
        <a:folHlink>
          <a:srgbClr val="D4DBE7"/>
        </a:folHlink>
      </a:clrScheme>
      <a:clrMap bg1="dk2" tx1="lt1" bg2="dk1" tx2="lt2" accent1="accent1" accent2="accent2" accent3="accent3" accent4="accent4" accent5="accent5" accent6="accent6" hlink="hlink" folHlink="folHlink"/>
    </a:extraClrScheme>
    <a:extraClrScheme>
      <a:clrScheme name="Office Theme 14">
        <a:dk1>
          <a:srgbClr val="000000"/>
        </a:dk1>
        <a:lt1>
          <a:srgbClr val="FFFFFF"/>
        </a:lt1>
        <a:dk2>
          <a:srgbClr val="000000"/>
        </a:dk2>
        <a:lt2>
          <a:srgbClr val="FFFFFF"/>
        </a:lt2>
        <a:accent1>
          <a:srgbClr val="8BB6DF"/>
        </a:accent1>
        <a:accent2>
          <a:srgbClr val="C6BEE7"/>
        </a:accent2>
        <a:accent3>
          <a:srgbClr val="AAAAAA"/>
        </a:accent3>
        <a:accent4>
          <a:srgbClr val="DADADA"/>
        </a:accent4>
        <a:accent5>
          <a:srgbClr val="C4D7EC"/>
        </a:accent5>
        <a:accent6>
          <a:srgbClr val="B3ACD1"/>
        </a:accent6>
        <a:hlink>
          <a:srgbClr val="DBE9F0"/>
        </a:hlink>
        <a:folHlink>
          <a:srgbClr val="E2DEF2"/>
        </a:folHlink>
      </a:clrScheme>
      <a:clrMap bg1="dk2" tx1="lt1" bg2="dk1" tx2="lt2" accent1="accent1" accent2="accent2" accent3="accent3" accent4="accent4" accent5="accent5" accent6="accent6" hlink="hlink" folHlink="folHlink"/>
    </a:extraClrScheme>
    <a:extraClrScheme>
      <a:clrScheme name="Office Theme 15">
        <a:dk1>
          <a:srgbClr val="000000"/>
        </a:dk1>
        <a:lt1>
          <a:srgbClr val="FFFFFF"/>
        </a:lt1>
        <a:dk2>
          <a:srgbClr val="000000"/>
        </a:dk2>
        <a:lt2>
          <a:srgbClr val="FFFFFF"/>
        </a:lt2>
        <a:accent1>
          <a:srgbClr val="B1D2E7"/>
        </a:accent1>
        <a:accent2>
          <a:srgbClr val="E7C4B2"/>
        </a:accent2>
        <a:accent3>
          <a:srgbClr val="AAAAAA"/>
        </a:accent3>
        <a:accent4>
          <a:srgbClr val="DADADA"/>
        </a:accent4>
        <a:accent5>
          <a:srgbClr val="D5E5F1"/>
        </a:accent5>
        <a:accent6>
          <a:srgbClr val="D1B1A1"/>
        </a:accent6>
        <a:hlink>
          <a:srgbClr val="F1EDDA"/>
        </a:hlink>
        <a:folHlink>
          <a:srgbClr val="DAE6F1"/>
        </a:folHlink>
      </a:clrScheme>
      <a:clrMap bg1="dk2" tx1="lt1" bg2="dk1" tx2="lt2" accent1="accent1" accent2="accent2" accent3="accent3" accent4="accent4" accent5="accent5" accent6="accent6" hlink="hlink" folHlink="folHlink"/>
    </a:extraClrScheme>
    <a:extraClrScheme>
      <a:clrScheme name="Office Theme 16">
        <a:dk1>
          <a:srgbClr val="000000"/>
        </a:dk1>
        <a:lt1>
          <a:srgbClr val="FFFFFF"/>
        </a:lt1>
        <a:dk2>
          <a:srgbClr val="000000"/>
        </a:dk2>
        <a:lt2>
          <a:srgbClr val="FFFFFF"/>
        </a:lt2>
        <a:accent1>
          <a:srgbClr val="CED88D"/>
        </a:accent1>
        <a:accent2>
          <a:srgbClr val="D7BB8F"/>
        </a:accent2>
        <a:accent3>
          <a:srgbClr val="AAAAAA"/>
        </a:accent3>
        <a:accent4>
          <a:srgbClr val="DADADA"/>
        </a:accent4>
        <a:accent5>
          <a:srgbClr val="E3E9C5"/>
        </a:accent5>
        <a:accent6>
          <a:srgbClr val="C3A981"/>
        </a:accent6>
        <a:hlink>
          <a:srgbClr val="EFDCEF"/>
        </a:hlink>
        <a:folHlink>
          <a:srgbClr val="DBE6F0"/>
        </a:folHlink>
      </a:clrScheme>
      <a:clrMap bg1="dk2" tx1="lt1" bg2="dk1" tx2="lt2" accent1="accent1" accent2="accent2" accent3="accent3" accent4="accent4" accent5="accent5" accent6="accent6" hlink="hlink" folHlink="folHlink"/>
    </a:extraClrScheme>
    <a:extraClrScheme>
      <a:clrScheme name="Office Theme 17">
        <a:dk1>
          <a:srgbClr val="000000"/>
        </a:dk1>
        <a:lt1>
          <a:srgbClr val="FFFFFF"/>
        </a:lt1>
        <a:dk2>
          <a:srgbClr val="000000"/>
        </a:dk2>
        <a:lt2>
          <a:srgbClr val="B2B2B2"/>
        </a:lt2>
        <a:accent1>
          <a:srgbClr val="FF6666"/>
        </a:accent1>
        <a:accent2>
          <a:srgbClr val="FF8585"/>
        </a:accent2>
        <a:accent3>
          <a:srgbClr val="FFFFFF"/>
        </a:accent3>
        <a:accent4>
          <a:srgbClr val="000000"/>
        </a:accent4>
        <a:accent5>
          <a:srgbClr val="FFB8B8"/>
        </a:accent5>
        <a:accent6>
          <a:srgbClr val="E77878"/>
        </a:accent6>
        <a:hlink>
          <a:srgbClr val="FFA4A4"/>
        </a:hlink>
        <a:folHlink>
          <a:srgbClr val="FFD1D1"/>
        </a:folHlink>
      </a:clrScheme>
      <a:clrMap bg1="lt1" tx1="dk1" bg2="lt2" tx2="dk2" accent1="accent1" accent2="accent2" accent3="accent3" accent4="accent4" accent5="accent5" accent6="accent6" hlink="hlink" folHlink="folHlink"/>
    </a:extraClrScheme>
    <a:extraClrScheme>
      <a:clrScheme name="Office Theme 18">
        <a:dk1>
          <a:srgbClr val="000000"/>
        </a:dk1>
        <a:lt1>
          <a:srgbClr val="FFFFFF"/>
        </a:lt1>
        <a:dk2>
          <a:srgbClr val="000000"/>
        </a:dk2>
        <a:lt2>
          <a:srgbClr val="B2B2B2"/>
        </a:lt2>
        <a:accent1>
          <a:srgbClr val="FFA4D9"/>
        </a:accent1>
        <a:accent2>
          <a:srgbClr val="FFA66B"/>
        </a:accent2>
        <a:accent3>
          <a:srgbClr val="FFFFFF"/>
        </a:accent3>
        <a:accent4>
          <a:srgbClr val="000000"/>
        </a:accent4>
        <a:accent5>
          <a:srgbClr val="FFCFE9"/>
        </a:accent5>
        <a:accent6>
          <a:srgbClr val="E79660"/>
        </a:accent6>
        <a:hlink>
          <a:srgbClr val="FFB5B5"/>
        </a:hlink>
        <a:folHlink>
          <a:srgbClr val="FFE685"/>
        </a:folHlink>
      </a:clrScheme>
      <a:clrMap bg1="lt1" tx1="dk1" bg2="lt2" tx2="dk2" accent1="accent1" accent2="accent2" accent3="accent3" accent4="accent4" accent5="accent5" accent6="accent6" hlink="hlink" folHlink="folHlink"/>
    </a:extraClrScheme>
    <a:extraClrScheme>
      <a:clrScheme name="Office Theme 19">
        <a:dk1>
          <a:srgbClr val="000000"/>
        </a:dk1>
        <a:lt1>
          <a:srgbClr val="FFFFFF"/>
        </a:lt1>
        <a:dk2>
          <a:srgbClr val="000000"/>
        </a:dk2>
        <a:lt2>
          <a:srgbClr val="B2B2B2"/>
        </a:lt2>
        <a:accent1>
          <a:srgbClr val="65CDF0"/>
        </a:accent1>
        <a:accent2>
          <a:srgbClr val="FF9999"/>
        </a:accent2>
        <a:accent3>
          <a:srgbClr val="FFFFFF"/>
        </a:accent3>
        <a:accent4>
          <a:srgbClr val="000000"/>
        </a:accent4>
        <a:accent5>
          <a:srgbClr val="B8E3F6"/>
        </a:accent5>
        <a:accent6>
          <a:srgbClr val="E78A8A"/>
        </a:accent6>
        <a:hlink>
          <a:srgbClr val="D6F37D"/>
        </a:hlink>
        <a:folHlink>
          <a:srgbClr val="B8D5FF"/>
        </a:folHlink>
      </a:clrScheme>
      <a:clrMap bg1="lt1" tx1="dk1" bg2="lt2" tx2="dk2" accent1="accent1" accent2="accent2" accent3="accent3" accent4="accent4" accent5="accent5" accent6="accent6" hlink="hlink" folHlink="folHlink"/>
    </a:extraClrScheme>
    <a:extraClrScheme>
      <a:clrScheme name="Office Theme 20">
        <a:dk1>
          <a:srgbClr val="000000"/>
        </a:dk1>
        <a:lt1>
          <a:srgbClr val="FFFFFF"/>
        </a:lt1>
        <a:dk2>
          <a:srgbClr val="000000"/>
        </a:dk2>
        <a:lt2>
          <a:srgbClr val="B2B2B2"/>
        </a:lt2>
        <a:accent1>
          <a:srgbClr val="FFA3A3"/>
        </a:accent1>
        <a:accent2>
          <a:srgbClr val="FFD943"/>
        </a:accent2>
        <a:accent3>
          <a:srgbClr val="FFFFFF"/>
        </a:accent3>
        <a:accent4>
          <a:srgbClr val="000000"/>
        </a:accent4>
        <a:accent5>
          <a:srgbClr val="FFCECE"/>
        </a:accent5>
        <a:accent6>
          <a:srgbClr val="E7C43C"/>
        </a:accent6>
        <a:hlink>
          <a:srgbClr val="D2C9FF"/>
        </a:hlink>
        <a:folHlink>
          <a:srgbClr val="97ED97"/>
        </a:folHlink>
      </a:clrScheme>
      <a:clrMap bg1="lt1" tx1="dk1" bg2="lt2" tx2="dk2" accent1="accent1" accent2="accent2" accent3="accent3" accent4="accent4" accent5="accent5" accent6="accent6" hlink="hlink" folHlink="folHlink"/>
    </a:extraClrScheme>
    <a:extraClrScheme>
      <a:clrScheme name="Office Theme 21">
        <a:dk1>
          <a:srgbClr val="000000"/>
        </a:dk1>
        <a:lt1>
          <a:srgbClr val="FFFFFF"/>
        </a:lt1>
        <a:dk2>
          <a:srgbClr val="000000"/>
        </a:dk2>
        <a:lt2>
          <a:srgbClr val="B2B2B2"/>
        </a:lt2>
        <a:accent1>
          <a:srgbClr val="F2EF3D"/>
        </a:accent1>
        <a:accent2>
          <a:srgbClr val="F2DA3D"/>
        </a:accent2>
        <a:accent3>
          <a:srgbClr val="FFFFFF"/>
        </a:accent3>
        <a:accent4>
          <a:srgbClr val="000000"/>
        </a:accent4>
        <a:accent5>
          <a:srgbClr val="F7F6AF"/>
        </a:accent5>
        <a:accent6>
          <a:srgbClr val="DBC536"/>
        </a:accent6>
        <a:hlink>
          <a:srgbClr val="EDF252"/>
        </a:hlink>
        <a:folHlink>
          <a:srgbClr val="FFEB80"/>
        </a:folHlink>
      </a:clrScheme>
      <a:clrMap bg1="lt1" tx1="dk1" bg2="lt2" tx2="dk2" accent1="accent1" accent2="accent2" accent3="accent3" accent4="accent4" accent5="accent5" accent6="accent6" hlink="hlink" folHlink="folHlink"/>
    </a:extraClrScheme>
    <a:extraClrScheme>
      <a:clrScheme name="Office Theme 22">
        <a:dk1>
          <a:srgbClr val="000000"/>
        </a:dk1>
        <a:lt1>
          <a:srgbClr val="FFFFFF"/>
        </a:lt1>
        <a:dk2>
          <a:srgbClr val="000000"/>
        </a:dk2>
        <a:lt2>
          <a:srgbClr val="B2B2B2"/>
        </a:lt2>
        <a:accent1>
          <a:srgbClr val="FFD640"/>
        </a:accent1>
        <a:accent2>
          <a:srgbClr val="D1FA4B"/>
        </a:accent2>
        <a:accent3>
          <a:srgbClr val="FFFFFF"/>
        </a:accent3>
        <a:accent4>
          <a:srgbClr val="000000"/>
        </a:accent4>
        <a:accent5>
          <a:srgbClr val="FFE8AF"/>
        </a:accent5>
        <a:accent6>
          <a:srgbClr val="BDE343"/>
        </a:accent6>
        <a:hlink>
          <a:srgbClr val="FFFD99"/>
        </a:hlink>
        <a:folHlink>
          <a:srgbClr val="DBFFD9"/>
        </a:folHlink>
      </a:clrScheme>
      <a:clrMap bg1="lt1" tx1="dk1" bg2="lt2" tx2="dk2" accent1="accent1" accent2="accent2" accent3="accent3" accent4="accent4" accent5="accent5" accent6="accent6" hlink="hlink" folHlink="folHlink"/>
    </a:extraClrScheme>
    <a:extraClrScheme>
      <a:clrScheme name="Office Theme 23">
        <a:dk1>
          <a:srgbClr val="000000"/>
        </a:dk1>
        <a:lt1>
          <a:srgbClr val="FFFFFF"/>
        </a:lt1>
        <a:dk2>
          <a:srgbClr val="000000"/>
        </a:dk2>
        <a:lt2>
          <a:srgbClr val="B2B2B2"/>
        </a:lt2>
        <a:accent1>
          <a:srgbClr val="FFCCEC"/>
        </a:accent1>
        <a:accent2>
          <a:srgbClr val="F2EF16"/>
        </a:accent2>
        <a:accent3>
          <a:srgbClr val="FFFFFF"/>
        </a:accent3>
        <a:accent4>
          <a:srgbClr val="000000"/>
        </a:accent4>
        <a:accent5>
          <a:srgbClr val="FFE2F4"/>
        </a:accent5>
        <a:accent6>
          <a:srgbClr val="DBD913"/>
        </a:accent6>
        <a:hlink>
          <a:srgbClr val="FFDDD1"/>
        </a:hlink>
        <a:folHlink>
          <a:srgbClr val="D2CCFF"/>
        </a:folHlink>
      </a:clrScheme>
      <a:clrMap bg1="lt1" tx1="dk1" bg2="lt2" tx2="dk2" accent1="accent1" accent2="accent2" accent3="accent3" accent4="accent4" accent5="accent5" accent6="accent6" hlink="hlink" folHlink="folHlink"/>
    </a:extraClrScheme>
    <a:extraClrScheme>
      <a:clrScheme name="Office Theme 24">
        <a:dk1>
          <a:srgbClr val="000000"/>
        </a:dk1>
        <a:lt1>
          <a:srgbClr val="FFFFFF"/>
        </a:lt1>
        <a:dk2>
          <a:srgbClr val="000000"/>
        </a:dk2>
        <a:lt2>
          <a:srgbClr val="B2B2B2"/>
        </a:lt2>
        <a:accent1>
          <a:srgbClr val="FFC8A6"/>
        </a:accent1>
        <a:accent2>
          <a:srgbClr val="9AE2ED"/>
        </a:accent2>
        <a:accent3>
          <a:srgbClr val="FFFFFF"/>
        </a:accent3>
        <a:accent4>
          <a:srgbClr val="000000"/>
        </a:accent4>
        <a:accent5>
          <a:srgbClr val="FFE0D0"/>
        </a:accent5>
        <a:accent6>
          <a:srgbClr val="8BCDD7"/>
        </a:accent6>
        <a:hlink>
          <a:srgbClr val="F1D9FF"/>
        </a:hlink>
        <a:folHlink>
          <a:srgbClr val="F2F1AA"/>
        </a:folHlink>
      </a:clrScheme>
      <a:clrMap bg1="lt1" tx1="dk1" bg2="lt2" tx2="dk2" accent1="accent1" accent2="accent2" accent3="accent3" accent4="accent4" accent5="accent5" accent6="accent6" hlink="hlink" folHlink="folHlink"/>
    </a:extraClrScheme>
    <a:extraClrScheme>
      <a:clrScheme name="Office Theme 25">
        <a:dk1>
          <a:srgbClr val="000000"/>
        </a:dk1>
        <a:lt1>
          <a:srgbClr val="FFFFFF"/>
        </a:lt1>
        <a:dk2>
          <a:srgbClr val="000000"/>
        </a:dk2>
        <a:lt2>
          <a:srgbClr val="B2B2B2"/>
        </a:lt2>
        <a:accent1>
          <a:srgbClr val="91E35A"/>
        </a:accent1>
        <a:accent2>
          <a:srgbClr val="C7E052"/>
        </a:accent2>
        <a:accent3>
          <a:srgbClr val="FFFFFF"/>
        </a:accent3>
        <a:accent4>
          <a:srgbClr val="000000"/>
        </a:accent4>
        <a:accent5>
          <a:srgbClr val="C7EFB5"/>
        </a:accent5>
        <a:accent6>
          <a:srgbClr val="B4CB49"/>
        </a:accent6>
        <a:hlink>
          <a:srgbClr val="CFF3B7"/>
        </a:hlink>
        <a:folHlink>
          <a:srgbClr val="E9F5AF"/>
        </a:folHlink>
      </a:clrScheme>
      <a:clrMap bg1="lt1" tx1="dk1" bg2="lt2" tx2="dk2" accent1="accent1" accent2="accent2" accent3="accent3" accent4="accent4" accent5="accent5" accent6="accent6" hlink="hlink" folHlink="folHlink"/>
    </a:extraClrScheme>
    <a:extraClrScheme>
      <a:clrScheme name="Office Theme 26">
        <a:dk1>
          <a:srgbClr val="000000"/>
        </a:dk1>
        <a:lt1>
          <a:srgbClr val="FFFFFF"/>
        </a:lt1>
        <a:dk2>
          <a:srgbClr val="000000"/>
        </a:dk2>
        <a:lt2>
          <a:srgbClr val="B2B2B2"/>
        </a:lt2>
        <a:accent1>
          <a:srgbClr val="C7E052"/>
        </a:accent1>
        <a:accent2>
          <a:srgbClr val="86D5EB"/>
        </a:accent2>
        <a:accent3>
          <a:srgbClr val="FFFFFF"/>
        </a:accent3>
        <a:accent4>
          <a:srgbClr val="000000"/>
        </a:accent4>
        <a:accent5>
          <a:srgbClr val="E0EDB3"/>
        </a:accent5>
        <a:accent6>
          <a:srgbClr val="79C1D5"/>
        </a:accent6>
        <a:hlink>
          <a:srgbClr val="F8EDCD"/>
        </a:hlink>
        <a:folHlink>
          <a:srgbClr val="CFF3B7"/>
        </a:folHlink>
      </a:clrScheme>
      <a:clrMap bg1="lt1" tx1="dk1" bg2="lt2" tx2="dk2" accent1="accent1" accent2="accent2" accent3="accent3" accent4="accent4" accent5="accent5" accent6="accent6" hlink="hlink" folHlink="folHlink"/>
    </a:extraClrScheme>
    <a:extraClrScheme>
      <a:clrScheme name="Office Theme 27">
        <a:dk1>
          <a:srgbClr val="000000"/>
        </a:dk1>
        <a:lt1>
          <a:srgbClr val="FFFFFF"/>
        </a:lt1>
        <a:dk2>
          <a:srgbClr val="000000"/>
        </a:dk2>
        <a:lt2>
          <a:srgbClr val="B2B2B2"/>
        </a:lt2>
        <a:accent1>
          <a:srgbClr val="EFBDA1"/>
        </a:accent1>
        <a:accent2>
          <a:srgbClr val="B8B7F3"/>
        </a:accent2>
        <a:accent3>
          <a:srgbClr val="FFFFFF"/>
        </a:accent3>
        <a:accent4>
          <a:srgbClr val="000000"/>
        </a:accent4>
        <a:accent5>
          <a:srgbClr val="F6DBCD"/>
        </a:accent5>
        <a:accent6>
          <a:srgbClr val="A6A6DC"/>
        </a:accent6>
        <a:hlink>
          <a:srgbClr val="CFF3B7"/>
        </a:hlink>
        <a:folHlink>
          <a:srgbClr val="F8E5F2"/>
        </a:folHlink>
      </a:clrScheme>
      <a:clrMap bg1="lt1" tx1="dk1" bg2="lt2" tx2="dk2" accent1="accent1" accent2="accent2" accent3="accent3" accent4="accent4" accent5="accent5" accent6="accent6" hlink="hlink" folHlink="folHlink"/>
    </a:extraClrScheme>
    <a:extraClrScheme>
      <a:clrScheme name="Office Theme 28">
        <a:dk1>
          <a:srgbClr val="000000"/>
        </a:dk1>
        <a:lt1>
          <a:srgbClr val="FFFFFF"/>
        </a:lt1>
        <a:dk2>
          <a:srgbClr val="000000"/>
        </a:dk2>
        <a:lt2>
          <a:srgbClr val="B2B2B2"/>
        </a:lt2>
        <a:accent1>
          <a:srgbClr val="F7D4D8"/>
        </a:accent1>
        <a:accent2>
          <a:srgbClr val="EBD68B"/>
        </a:accent2>
        <a:accent3>
          <a:srgbClr val="FFFFFF"/>
        </a:accent3>
        <a:accent4>
          <a:srgbClr val="000000"/>
        </a:accent4>
        <a:accent5>
          <a:srgbClr val="FAE6E9"/>
        </a:accent5>
        <a:accent6>
          <a:srgbClr val="D5C27D"/>
        </a:accent6>
        <a:hlink>
          <a:srgbClr val="DFF8CD"/>
        </a:hlink>
        <a:folHlink>
          <a:srgbClr val="DDDDF9"/>
        </a:folHlink>
      </a:clrScheme>
      <a:clrMap bg1="lt1" tx1="dk1" bg2="lt2" tx2="dk2" accent1="accent1" accent2="accent2" accent3="accent3" accent4="accent4" accent5="accent5" accent6="accent6" hlink="hlink" folHlink="folHlink"/>
    </a:extraClrScheme>
    <a:extraClrScheme>
      <a:clrScheme name="Office Theme 29">
        <a:dk1>
          <a:srgbClr val="000000"/>
        </a:dk1>
        <a:lt1>
          <a:srgbClr val="FFFFFF"/>
        </a:lt1>
        <a:dk2>
          <a:srgbClr val="000000"/>
        </a:dk2>
        <a:lt2>
          <a:srgbClr val="B2B2B2"/>
        </a:lt2>
        <a:accent1>
          <a:srgbClr val="9EB5CC"/>
        </a:accent1>
        <a:accent2>
          <a:srgbClr val="8FBAE5"/>
        </a:accent2>
        <a:accent3>
          <a:srgbClr val="FFFFFF"/>
        </a:accent3>
        <a:accent4>
          <a:srgbClr val="000000"/>
        </a:accent4>
        <a:accent5>
          <a:srgbClr val="CCD7E2"/>
        </a:accent5>
        <a:accent6>
          <a:srgbClr val="81A8CF"/>
        </a:accent6>
        <a:hlink>
          <a:srgbClr val="E7EFF7"/>
        </a:hlink>
        <a:folHlink>
          <a:srgbClr val="D4DBE7"/>
        </a:folHlink>
      </a:clrScheme>
      <a:clrMap bg1="lt1" tx1="dk1" bg2="lt2" tx2="dk2" accent1="accent1" accent2="accent2" accent3="accent3" accent4="accent4" accent5="accent5" accent6="accent6" hlink="hlink" folHlink="folHlink"/>
    </a:extraClrScheme>
    <a:extraClrScheme>
      <a:clrScheme name="Office Theme 30">
        <a:dk1>
          <a:srgbClr val="000000"/>
        </a:dk1>
        <a:lt1>
          <a:srgbClr val="FFFFFF"/>
        </a:lt1>
        <a:dk2>
          <a:srgbClr val="000000"/>
        </a:dk2>
        <a:lt2>
          <a:srgbClr val="B2B2B2"/>
        </a:lt2>
        <a:accent1>
          <a:srgbClr val="8BB6DF"/>
        </a:accent1>
        <a:accent2>
          <a:srgbClr val="C6BEE7"/>
        </a:accent2>
        <a:accent3>
          <a:srgbClr val="FFFFFF"/>
        </a:accent3>
        <a:accent4>
          <a:srgbClr val="000000"/>
        </a:accent4>
        <a:accent5>
          <a:srgbClr val="C4D7EC"/>
        </a:accent5>
        <a:accent6>
          <a:srgbClr val="B3ACD1"/>
        </a:accent6>
        <a:hlink>
          <a:srgbClr val="DBE9F0"/>
        </a:hlink>
        <a:folHlink>
          <a:srgbClr val="E2DEF2"/>
        </a:folHlink>
      </a:clrScheme>
      <a:clrMap bg1="lt1" tx1="dk1" bg2="lt2" tx2="dk2" accent1="accent1" accent2="accent2" accent3="accent3" accent4="accent4" accent5="accent5" accent6="accent6" hlink="hlink" folHlink="folHlink"/>
    </a:extraClrScheme>
    <a:extraClrScheme>
      <a:clrScheme name="Office Theme 31">
        <a:dk1>
          <a:srgbClr val="000000"/>
        </a:dk1>
        <a:lt1>
          <a:srgbClr val="FFFFFF"/>
        </a:lt1>
        <a:dk2>
          <a:srgbClr val="000000"/>
        </a:dk2>
        <a:lt2>
          <a:srgbClr val="B2B2B2"/>
        </a:lt2>
        <a:accent1>
          <a:srgbClr val="B1D2E7"/>
        </a:accent1>
        <a:accent2>
          <a:srgbClr val="E7C4B2"/>
        </a:accent2>
        <a:accent3>
          <a:srgbClr val="FFFFFF"/>
        </a:accent3>
        <a:accent4>
          <a:srgbClr val="000000"/>
        </a:accent4>
        <a:accent5>
          <a:srgbClr val="D5E5F1"/>
        </a:accent5>
        <a:accent6>
          <a:srgbClr val="D1B1A1"/>
        </a:accent6>
        <a:hlink>
          <a:srgbClr val="F1EDDA"/>
        </a:hlink>
        <a:folHlink>
          <a:srgbClr val="DAE6F1"/>
        </a:folHlink>
      </a:clrScheme>
      <a:clrMap bg1="lt1" tx1="dk1" bg2="lt2" tx2="dk2" accent1="accent1" accent2="accent2" accent3="accent3" accent4="accent4" accent5="accent5" accent6="accent6" hlink="hlink" folHlink="folHlink"/>
    </a:extraClrScheme>
    <a:extraClrScheme>
      <a:clrScheme name="Office Theme 32">
        <a:dk1>
          <a:srgbClr val="000000"/>
        </a:dk1>
        <a:lt1>
          <a:srgbClr val="FFFFFF"/>
        </a:lt1>
        <a:dk2>
          <a:srgbClr val="000000"/>
        </a:dk2>
        <a:lt2>
          <a:srgbClr val="B2B2B2"/>
        </a:lt2>
        <a:accent1>
          <a:srgbClr val="CED88D"/>
        </a:accent1>
        <a:accent2>
          <a:srgbClr val="D7BB8F"/>
        </a:accent2>
        <a:accent3>
          <a:srgbClr val="FFFFFF"/>
        </a:accent3>
        <a:accent4>
          <a:srgbClr val="000000"/>
        </a:accent4>
        <a:accent5>
          <a:srgbClr val="E3E9C5"/>
        </a:accent5>
        <a:accent6>
          <a:srgbClr val="C3A981"/>
        </a:accent6>
        <a:hlink>
          <a:srgbClr val="EFDCEF"/>
        </a:hlink>
        <a:folHlink>
          <a:srgbClr val="DBE6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FFFFFF"/>
        </a:lt2>
        <a:accent1>
          <a:srgbClr val="FF6666"/>
        </a:accent1>
        <a:accent2>
          <a:srgbClr val="FF8585"/>
        </a:accent2>
        <a:accent3>
          <a:srgbClr val="AAAAAA"/>
        </a:accent3>
        <a:accent4>
          <a:srgbClr val="DADADA"/>
        </a:accent4>
        <a:accent5>
          <a:srgbClr val="FFB8B8"/>
        </a:accent5>
        <a:accent6>
          <a:srgbClr val="E77878"/>
        </a:accent6>
        <a:hlink>
          <a:srgbClr val="FFA4A4"/>
        </a:hlink>
        <a:folHlink>
          <a:srgbClr val="FFD1D1"/>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FFFFFF"/>
        </a:lt2>
        <a:accent1>
          <a:srgbClr val="FFA4D9"/>
        </a:accent1>
        <a:accent2>
          <a:srgbClr val="FFA66B"/>
        </a:accent2>
        <a:accent3>
          <a:srgbClr val="AAAAAA"/>
        </a:accent3>
        <a:accent4>
          <a:srgbClr val="DADADA"/>
        </a:accent4>
        <a:accent5>
          <a:srgbClr val="FFCFE9"/>
        </a:accent5>
        <a:accent6>
          <a:srgbClr val="E79660"/>
        </a:accent6>
        <a:hlink>
          <a:srgbClr val="FFB5B5"/>
        </a:hlink>
        <a:folHlink>
          <a:srgbClr val="FFE685"/>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FFFFFF"/>
        </a:lt2>
        <a:accent1>
          <a:srgbClr val="65CDF0"/>
        </a:accent1>
        <a:accent2>
          <a:srgbClr val="FF9999"/>
        </a:accent2>
        <a:accent3>
          <a:srgbClr val="AAAAAA"/>
        </a:accent3>
        <a:accent4>
          <a:srgbClr val="DADADA"/>
        </a:accent4>
        <a:accent5>
          <a:srgbClr val="B8E3F6"/>
        </a:accent5>
        <a:accent6>
          <a:srgbClr val="E78A8A"/>
        </a:accent6>
        <a:hlink>
          <a:srgbClr val="D6F37D"/>
        </a:hlink>
        <a:folHlink>
          <a:srgbClr val="B8D5FF"/>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0000"/>
        </a:dk2>
        <a:lt2>
          <a:srgbClr val="FFFFFF"/>
        </a:lt2>
        <a:accent1>
          <a:srgbClr val="FFA3A3"/>
        </a:accent1>
        <a:accent2>
          <a:srgbClr val="FFD943"/>
        </a:accent2>
        <a:accent3>
          <a:srgbClr val="AAAAAA"/>
        </a:accent3>
        <a:accent4>
          <a:srgbClr val="DADADA"/>
        </a:accent4>
        <a:accent5>
          <a:srgbClr val="FFCECE"/>
        </a:accent5>
        <a:accent6>
          <a:srgbClr val="E7C43C"/>
        </a:accent6>
        <a:hlink>
          <a:srgbClr val="D2C9FF"/>
        </a:hlink>
        <a:folHlink>
          <a:srgbClr val="97ED97"/>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FFFFFF"/>
        </a:lt2>
        <a:accent1>
          <a:srgbClr val="F2EF3D"/>
        </a:accent1>
        <a:accent2>
          <a:srgbClr val="F2DA3D"/>
        </a:accent2>
        <a:accent3>
          <a:srgbClr val="AAAAAA"/>
        </a:accent3>
        <a:accent4>
          <a:srgbClr val="DADADA"/>
        </a:accent4>
        <a:accent5>
          <a:srgbClr val="F7F6AF"/>
        </a:accent5>
        <a:accent6>
          <a:srgbClr val="DBC536"/>
        </a:accent6>
        <a:hlink>
          <a:srgbClr val="EDF252"/>
        </a:hlink>
        <a:folHlink>
          <a:srgbClr val="FFEB80"/>
        </a:folHlink>
      </a:clrScheme>
      <a:clrMap bg1="dk2" tx1="lt1" bg2="dk1" tx2="lt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FFFFFF"/>
        </a:lt2>
        <a:accent1>
          <a:srgbClr val="FFD640"/>
        </a:accent1>
        <a:accent2>
          <a:srgbClr val="D1FA4B"/>
        </a:accent2>
        <a:accent3>
          <a:srgbClr val="AAAAAA"/>
        </a:accent3>
        <a:accent4>
          <a:srgbClr val="DADADA"/>
        </a:accent4>
        <a:accent5>
          <a:srgbClr val="FFE8AF"/>
        </a:accent5>
        <a:accent6>
          <a:srgbClr val="BDE343"/>
        </a:accent6>
        <a:hlink>
          <a:srgbClr val="FFFD99"/>
        </a:hlink>
        <a:folHlink>
          <a:srgbClr val="DBFFD9"/>
        </a:folHlink>
      </a:clrScheme>
      <a:clrMap bg1="dk2" tx1="lt1" bg2="dk1" tx2="lt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FFFFFF"/>
        </a:lt2>
        <a:accent1>
          <a:srgbClr val="FFCCEC"/>
        </a:accent1>
        <a:accent2>
          <a:srgbClr val="F2EF16"/>
        </a:accent2>
        <a:accent3>
          <a:srgbClr val="AAAAAA"/>
        </a:accent3>
        <a:accent4>
          <a:srgbClr val="DADADA"/>
        </a:accent4>
        <a:accent5>
          <a:srgbClr val="FFE2F4"/>
        </a:accent5>
        <a:accent6>
          <a:srgbClr val="DBD913"/>
        </a:accent6>
        <a:hlink>
          <a:srgbClr val="FFDDD1"/>
        </a:hlink>
        <a:folHlink>
          <a:srgbClr val="D2CCFF"/>
        </a:folHlink>
      </a:clrScheme>
      <a:clrMap bg1="dk2" tx1="lt1" bg2="dk1" tx2="lt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FFFFFF"/>
        </a:lt2>
        <a:accent1>
          <a:srgbClr val="FFC8A6"/>
        </a:accent1>
        <a:accent2>
          <a:srgbClr val="9AE2ED"/>
        </a:accent2>
        <a:accent3>
          <a:srgbClr val="AAAAAA"/>
        </a:accent3>
        <a:accent4>
          <a:srgbClr val="DADADA"/>
        </a:accent4>
        <a:accent5>
          <a:srgbClr val="FFE0D0"/>
        </a:accent5>
        <a:accent6>
          <a:srgbClr val="8BCDD7"/>
        </a:accent6>
        <a:hlink>
          <a:srgbClr val="F1D9FF"/>
        </a:hlink>
        <a:folHlink>
          <a:srgbClr val="F2F1AA"/>
        </a:folHlink>
      </a:clrScheme>
      <a:clrMap bg1="dk2" tx1="lt1" bg2="dk1" tx2="lt2" accent1="accent1" accent2="accent2" accent3="accent3" accent4="accent4" accent5="accent5" accent6="accent6" hlink="hlink" folHlink="folHlink"/>
    </a:extraClrScheme>
    <a:extraClrScheme>
      <a:clrScheme name="1_Default Design 9">
        <a:dk1>
          <a:srgbClr val="000000"/>
        </a:dk1>
        <a:lt1>
          <a:srgbClr val="FFFFFF"/>
        </a:lt1>
        <a:dk2>
          <a:srgbClr val="000000"/>
        </a:dk2>
        <a:lt2>
          <a:srgbClr val="FFFFFF"/>
        </a:lt2>
        <a:accent1>
          <a:srgbClr val="91E35A"/>
        </a:accent1>
        <a:accent2>
          <a:srgbClr val="C7E052"/>
        </a:accent2>
        <a:accent3>
          <a:srgbClr val="AAAAAA"/>
        </a:accent3>
        <a:accent4>
          <a:srgbClr val="DADADA"/>
        </a:accent4>
        <a:accent5>
          <a:srgbClr val="C7EFB5"/>
        </a:accent5>
        <a:accent6>
          <a:srgbClr val="B4CB49"/>
        </a:accent6>
        <a:hlink>
          <a:srgbClr val="CFF3B7"/>
        </a:hlink>
        <a:folHlink>
          <a:srgbClr val="E9F5AF"/>
        </a:folHlink>
      </a:clrScheme>
      <a:clrMap bg1="dk2" tx1="lt1" bg2="dk1" tx2="lt2" accent1="accent1" accent2="accent2" accent3="accent3" accent4="accent4" accent5="accent5" accent6="accent6" hlink="hlink" folHlink="folHlink"/>
    </a:extraClrScheme>
    <a:extraClrScheme>
      <a:clrScheme name="1_Default Design 10">
        <a:dk1>
          <a:srgbClr val="000000"/>
        </a:dk1>
        <a:lt1>
          <a:srgbClr val="FFFFFF"/>
        </a:lt1>
        <a:dk2>
          <a:srgbClr val="000000"/>
        </a:dk2>
        <a:lt2>
          <a:srgbClr val="FFFFFF"/>
        </a:lt2>
        <a:accent1>
          <a:srgbClr val="C7E052"/>
        </a:accent1>
        <a:accent2>
          <a:srgbClr val="86D5EB"/>
        </a:accent2>
        <a:accent3>
          <a:srgbClr val="AAAAAA"/>
        </a:accent3>
        <a:accent4>
          <a:srgbClr val="DADADA"/>
        </a:accent4>
        <a:accent5>
          <a:srgbClr val="E0EDB3"/>
        </a:accent5>
        <a:accent6>
          <a:srgbClr val="79C1D5"/>
        </a:accent6>
        <a:hlink>
          <a:srgbClr val="F8EDCD"/>
        </a:hlink>
        <a:folHlink>
          <a:srgbClr val="CFF3B7"/>
        </a:folHlink>
      </a:clrScheme>
      <a:clrMap bg1="dk2" tx1="lt1" bg2="dk1" tx2="lt2" accent1="accent1" accent2="accent2" accent3="accent3" accent4="accent4" accent5="accent5" accent6="accent6" hlink="hlink" folHlink="folHlink"/>
    </a:extraClrScheme>
    <a:extraClrScheme>
      <a:clrScheme name="1_Default Design 11">
        <a:dk1>
          <a:srgbClr val="000000"/>
        </a:dk1>
        <a:lt1>
          <a:srgbClr val="FFFFFF"/>
        </a:lt1>
        <a:dk2>
          <a:srgbClr val="000000"/>
        </a:dk2>
        <a:lt2>
          <a:srgbClr val="FFFFFF"/>
        </a:lt2>
        <a:accent1>
          <a:srgbClr val="EFBDA1"/>
        </a:accent1>
        <a:accent2>
          <a:srgbClr val="B8B7F3"/>
        </a:accent2>
        <a:accent3>
          <a:srgbClr val="AAAAAA"/>
        </a:accent3>
        <a:accent4>
          <a:srgbClr val="DADADA"/>
        </a:accent4>
        <a:accent5>
          <a:srgbClr val="F6DBCD"/>
        </a:accent5>
        <a:accent6>
          <a:srgbClr val="A6A6DC"/>
        </a:accent6>
        <a:hlink>
          <a:srgbClr val="CFF3B7"/>
        </a:hlink>
        <a:folHlink>
          <a:srgbClr val="F8E5F2"/>
        </a:folHlink>
      </a:clrScheme>
      <a:clrMap bg1="dk2" tx1="lt1" bg2="dk1" tx2="lt2" accent1="accent1" accent2="accent2" accent3="accent3" accent4="accent4" accent5="accent5" accent6="accent6" hlink="hlink" folHlink="folHlink"/>
    </a:extraClrScheme>
    <a:extraClrScheme>
      <a:clrScheme name="1_Default Design 12">
        <a:dk1>
          <a:srgbClr val="000000"/>
        </a:dk1>
        <a:lt1>
          <a:srgbClr val="FFFFFF"/>
        </a:lt1>
        <a:dk2>
          <a:srgbClr val="000000"/>
        </a:dk2>
        <a:lt2>
          <a:srgbClr val="FFFFFF"/>
        </a:lt2>
        <a:accent1>
          <a:srgbClr val="F7D4D8"/>
        </a:accent1>
        <a:accent2>
          <a:srgbClr val="EBD68B"/>
        </a:accent2>
        <a:accent3>
          <a:srgbClr val="AAAAAA"/>
        </a:accent3>
        <a:accent4>
          <a:srgbClr val="DADADA"/>
        </a:accent4>
        <a:accent5>
          <a:srgbClr val="FAE6E9"/>
        </a:accent5>
        <a:accent6>
          <a:srgbClr val="D5C27D"/>
        </a:accent6>
        <a:hlink>
          <a:srgbClr val="DFF8CD"/>
        </a:hlink>
        <a:folHlink>
          <a:srgbClr val="DDDDF9"/>
        </a:folHlink>
      </a:clrScheme>
      <a:clrMap bg1="dk2" tx1="lt1" bg2="dk1" tx2="lt2" accent1="accent1" accent2="accent2" accent3="accent3" accent4="accent4" accent5="accent5" accent6="accent6" hlink="hlink" folHlink="folHlink"/>
    </a:extraClrScheme>
    <a:extraClrScheme>
      <a:clrScheme name="1_Default Design 13">
        <a:dk1>
          <a:srgbClr val="000000"/>
        </a:dk1>
        <a:lt1>
          <a:srgbClr val="FFFFFF"/>
        </a:lt1>
        <a:dk2>
          <a:srgbClr val="000000"/>
        </a:dk2>
        <a:lt2>
          <a:srgbClr val="FFFFFF"/>
        </a:lt2>
        <a:accent1>
          <a:srgbClr val="9EB5CC"/>
        </a:accent1>
        <a:accent2>
          <a:srgbClr val="8FBAE5"/>
        </a:accent2>
        <a:accent3>
          <a:srgbClr val="AAAAAA"/>
        </a:accent3>
        <a:accent4>
          <a:srgbClr val="DADADA"/>
        </a:accent4>
        <a:accent5>
          <a:srgbClr val="CCD7E2"/>
        </a:accent5>
        <a:accent6>
          <a:srgbClr val="81A8CF"/>
        </a:accent6>
        <a:hlink>
          <a:srgbClr val="E7EFF7"/>
        </a:hlink>
        <a:folHlink>
          <a:srgbClr val="D4DBE7"/>
        </a:folHlink>
      </a:clrScheme>
      <a:clrMap bg1="dk2" tx1="lt1" bg2="dk1" tx2="lt2" accent1="accent1" accent2="accent2" accent3="accent3" accent4="accent4" accent5="accent5" accent6="accent6" hlink="hlink" folHlink="folHlink"/>
    </a:extraClrScheme>
    <a:extraClrScheme>
      <a:clrScheme name="1_Default Design 14">
        <a:dk1>
          <a:srgbClr val="000000"/>
        </a:dk1>
        <a:lt1>
          <a:srgbClr val="FFFFFF"/>
        </a:lt1>
        <a:dk2>
          <a:srgbClr val="000000"/>
        </a:dk2>
        <a:lt2>
          <a:srgbClr val="FFFFFF"/>
        </a:lt2>
        <a:accent1>
          <a:srgbClr val="8BB6DF"/>
        </a:accent1>
        <a:accent2>
          <a:srgbClr val="C6BEE7"/>
        </a:accent2>
        <a:accent3>
          <a:srgbClr val="AAAAAA"/>
        </a:accent3>
        <a:accent4>
          <a:srgbClr val="DADADA"/>
        </a:accent4>
        <a:accent5>
          <a:srgbClr val="C4D7EC"/>
        </a:accent5>
        <a:accent6>
          <a:srgbClr val="B3ACD1"/>
        </a:accent6>
        <a:hlink>
          <a:srgbClr val="DBE9F0"/>
        </a:hlink>
        <a:folHlink>
          <a:srgbClr val="E2DEF2"/>
        </a:folHlink>
      </a:clrScheme>
      <a:clrMap bg1="dk2" tx1="lt1" bg2="dk1" tx2="lt2" accent1="accent1" accent2="accent2" accent3="accent3" accent4="accent4" accent5="accent5" accent6="accent6" hlink="hlink" folHlink="folHlink"/>
    </a:extraClrScheme>
    <a:extraClrScheme>
      <a:clrScheme name="1_Default Design 15">
        <a:dk1>
          <a:srgbClr val="000000"/>
        </a:dk1>
        <a:lt1>
          <a:srgbClr val="FFFFFF"/>
        </a:lt1>
        <a:dk2>
          <a:srgbClr val="000000"/>
        </a:dk2>
        <a:lt2>
          <a:srgbClr val="FFFFFF"/>
        </a:lt2>
        <a:accent1>
          <a:srgbClr val="B1D2E7"/>
        </a:accent1>
        <a:accent2>
          <a:srgbClr val="E7C4B2"/>
        </a:accent2>
        <a:accent3>
          <a:srgbClr val="AAAAAA"/>
        </a:accent3>
        <a:accent4>
          <a:srgbClr val="DADADA"/>
        </a:accent4>
        <a:accent5>
          <a:srgbClr val="D5E5F1"/>
        </a:accent5>
        <a:accent6>
          <a:srgbClr val="D1B1A1"/>
        </a:accent6>
        <a:hlink>
          <a:srgbClr val="F1EDDA"/>
        </a:hlink>
        <a:folHlink>
          <a:srgbClr val="DAE6F1"/>
        </a:folHlink>
      </a:clrScheme>
      <a:clrMap bg1="dk2" tx1="lt1" bg2="dk1" tx2="lt2" accent1="accent1" accent2="accent2" accent3="accent3" accent4="accent4" accent5="accent5" accent6="accent6" hlink="hlink" folHlink="folHlink"/>
    </a:extraClrScheme>
    <a:extraClrScheme>
      <a:clrScheme name="1_Default Design 16">
        <a:dk1>
          <a:srgbClr val="000000"/>
        </a:dk1>
        <a:lt1>
          <a:srgbClr val="FFFFFF"/>
        </a:lt1>
        <a:dk2>
          <a:srgbClr val="000000"/>
        </a:dk2>
        <a:lt2>
          <a:srgbClr val="FFFFFF"/>
        </a:lt2>
        <a:accent1>
          <a:srgbClr val="CED88D"/>
        </a:accent1>
        <a:accent2>
          <a:srgbClr val="D7BB8F"/>
        </a:accent2>
        <a:accent3>
          <a:srgbClr val="AAAAAA"/>
        </a:accent3>
        <a:accent4>
          <a:srgbClr val="DADADA"/>
        </a:accent4>
        <a:accent5>
          <a:srgbClr val="E3E9C5"/>
        </a:accent5>
        <a:accent6>
          <a:srgbClr val="C3A981"/>
        </a:accent6>
        <a:hlink>
          <a:srgbClr val="EFDCEF"/>
        </a:hlink>
        <a:folHlink>
          <a:srgbClr val="DBE6F0"/>
        </a:folHlink>
      </a:clrScheme>
      <a:clrMap bg1="dk2" tx1="lt1" bg2="dk1" tx2="lt2" accent1="accent1" accent2="accent2" accent3="accent3" accent4="accent4" accent5="accent5" accent6="accent6" hlink="hlink" folHlink="folHlink"/>
    </a:extraClrScheme>
    <a:extraClrScheme>
      <a:clrScheme name="1_Default Design 17">
        <a:dk1>
          <a:srgbClr val="000000"/>
        </a:dk1>
        <a:lt1>
          <a:srgbClr val="FFFFFF"/>
        </a:lt1>
        <a:dk2>
          <a:srgbClr val="000000"/>
        </a:dk2>
        <a:lt2>
          <a:srgbClr val="B2B2B2"/>
        </a:lt2>
        <a:accent1>
          <a:srgbClr val="FF6666"/>
        </a:accent1>
        <a:accent2>
          <a:srgbClr val="FF8585"/>
        </a:accent2>
        <a:accent3>
          <a:srgbClr val="FFFFFF"/>
        </a:accent3>
        <a:accent4>
          <a:srgbClr val="000000"/>
        </a:accent4>
        <a:accent5>
          <a:srgbClr val="FFB8B8"/>
        </a:accent5>
        <a:accent6>
          <a:srgbClr val="E77878"/>
        </a:accent6>
        <a:hlink>
          <a:srgbClr val="FFA4A4"/>
        </a:hlink>
        <a:folHlink>
          <a:srgbClr val="FFD1D1"/>
        </a:folHlink>
      </a:clrScheme>
      <a:clrMap bg1="lt1" tx1="dk1" bg2="lt2" tx2="dk2" accent1="accent1" accent2="accent2" accent3="accent3" accent4="accent4" accent5="accent5" accent6="accent6" hlink="hlink" folHlink="folHlink"/>
    </a:extraClrScheme>
    <a:extraClrScheme>
      <a:clrScheme name="1_Default Design 18">
        <a:dk1>
          <a:srgbClr val="000000"/>
        </a:dk1>
        <a:lt1>
          <a:srgbClr val="FFFFFF"/>
        </a:lt1>
        <a:dk2>
          <a:srgbClr val="000000"/>
        </a:dk2>
        <a:lt2>
          <a:srgbClr val="B2B2B2"/>
        </a:lt2>
        <a:accent1>
          <a:srgbClr val="FFA4D9"/>
        </a:accent1>
        <a:accent2>
          <a:srgbClr val="FFA66B"/>
        </a:accent2>
        <a:accent3>
          <a:srgbClr val="FFFFFF"/>
        </a:accent3>
        <a:accent4>
          <a:srgbClr val="000000"/>
        </a:accent4>
        <a:accent5>
          <a:srgbClr val="FFCFE9"/>
        </a:accent5>
        <a:accent6>
          <a:srgbClr val="E79660"/>
        </a:accent6>
        <a:hlink>
          <a:srgbClr val="FFB5B5"/>
        </a:hlink>
        <a:folHlink>
          <a:srgbClr val="FFE685"/>
        </a:folHlink>
      </a:clrScheme>
      <a:clrMap bg1="lt1" tx1="dk1" bg2="lt2" tx2="dk2" accent1="accent1" accent2="accent2" accent3="accent3" accent4="accent4" accent5="accent5" accent6="accent6" hlink="hlink" folHlink="folHlink"/>
    </a:extraClrScheme>
    <a:extraClrScheme>
      <a:clrScheme name="1_Default Design 19">
        <a:dk1>
          <a:srgbClr val="000000"/>
        </a:dk1>
        <a:lt1>
          <a:srgbClr val="FFFFFF"/>
        </a:lt1>
        <a:dk2>
          <a:srgbClr val="000000"/>
        </a:dk2>
        <a:lt2>
          <a:srgbClr val="B2B2B2"/>
        </a:lt2>
        <a:accent1>
          <a:srgbClr val="65CDF0"/>
        </a:accent1>
        <a:accent2>
          <a:srgbClr val="FF9999"/>
        </a:accent2>
        <a:accent3>
          <a:srgbClr val="FFFFFF"/>
        </a:accent3>
        <a:accent4>
          <a:srgbClr val="000000"/>
        </a:accent4>
        <a:accent5>
          <a:srgbClr val="B8E3F6"/>
        </a:accent5>
        <a:accent6>
          <a:srgbClr val="E78A8A"/>
        </a:accent6>
        <a:hlink>
          <a:srgbClr val="D6F37D"/>
        </a:hlink>
        <a:folHlink>
          <a:srgbClr val="B8D5FF"/>
        </a:folHlink>
      </a:clrScheme>
      <a:clrMap bg1="lt1" tx1="dk1" bg2="lt2" tx2="dk2" accent1="accent1" accent2="accent2" accent3="accent3" accent4="accent4" accent5="accent5" accent6="accent6" hlink="hlink" folHlink="folHlink"/>
    </a:extraClrScheme>
    <a:extraClrScheme>
      <a:clrScheme name="1_Default Design 20">
        <a:dk1>
          <a:srgbClr val="000000"/>
        </a:dk1>
        <a:lt1>
          <a:srgbClr val="FFFFFF"/>
        </a:lt1>
        <a:dk2>
          <a:srgbClr val="000000"/>
        </a:dk2>
        <a:lt2>
          <a:srgbClr val="B2B2B2"/>
        </a:lt2>
        <a:accent1>
          <a:srgbClr val="FFA3A3"/>
        </a:accent1>
        <a:accent2>
          <a:srgbClr val="FFD943"/>
        </a:accent2>
        <a:accent3>
          <a:srgbClr val="FFFFFF"/>
        </a:accent3>
        <a:accent4>
          <a:srgbClr val="000000"/>
        </a:accent4>
        <a:accent5>
          <a:srgbClr val="FFCECE"/>
        </a:accent5>
        <a:accent6>
          <a:srgbClr val="E7C43C"/>
        </a:accent6>
        <a:hlink>
          <a:srgbClr val="D2C9FF"/>
        </a:hlink>
        <a:folHlink>
          <a:srgbClr val="97ED97"/>
        </a:folHlink>
      </a:clrScheme>
      <a:clrMap bg1="lt1" tx1="dk1" bg2="lt2" tx2="dk2" accent1="accent1" accent2="accent2" accent3="accent3" accent4="accent4" accent5="accent5" accent6="accent6" hlink="hlink" folHlink="folHlink"/>
    </a:extraClrScheme>
    <a:extraClrScheme>
      <a:clrScheme name="1_Default Design 21">
        <a:dk1>
          <a:srgbClr val="000000"/>
        </a:dk1>
        <a:lt1>
          <a:srgbClr val="FFFFFF"/>
        </a:lt1>
        <a:dk2>
          <a:srgbClr val="000000"/>
        </a:dk2>
        <a:lt2>
          <a:srgbClr val="B2B2B2"/>
        </a:lt2>
        <a:accent1>
          <a:srgbClr val="F2EF3D"/>
        </a:accent1>
        <a:accent2>
          <a:srgbClr val="F2DA3D"/>
        </a:accent2>
        <a:accent3>
          <a:srgbClr val="FFFFFF"/>
        </a:accent3>
        <a:accent4>
          <a:srgbClr val="000000"/>
        </a:accent4>
        <a:accent5>
          <a:srgbClr val="F7F6AF"/>
        </a:accent5>
        <a:accent6>
          <a:srgbClr val="DBC536"/>
        </a:accent6>
        <a:hlink>
          <a:srgbClr val="EDF252"/>
        </a:hlink>
        <a:folHlink>
          <a:srgbClr val="FFEB80"/>
        </a:folHlink>
      </a:clrScheme>
      <a:clrMap bg1="lt1" tx1="dk1" bg2="lt2" tx2="dk2" accent1="accent1" accent2="accent2" accent3="accent3" accent4="accent4" accent5="accent5" accent6="accent6" hlink="hlink" folHlink="folHlink"/>
    </a:extraClrScheme>
    <a:extraClrScheme>
      <a:clrScheme name="1_Default Design 22">
        <a:dk1>
          <a:srgbClr val="000000"/>
        </a:dk1>
        <a:lt1>
          <a:srgbClr val="FFFFFF"/>
        </a:lt1>
        <a:dk2>
          <a:srgbClr val="000000"/>
        </a:dk2>
        <a:lt2>
          <a:srgbClr val="B2B2B2"/>
        </a:lt2>
        <a:accent1>
          <a:srgbClr val="FFD640"/>
        </a:accent1>
        <a:accent2>
          <a:srgbClr val="D1FA4B"/>
        </a:accent2>
        <a:accent3>
          <a:srgbClr val="FFFFFF"/>
        </a:accent3>
        <a:accent4>
          <a:srgbClr val="000000"/>
        </a:accent4>
        <a:accent5>
          <a:srgbClr val="FFE8AF"/>
        </a:accent5>
        <a:accent6>
          <a:srgbClr val="BDE343"/>
        </a:accent6>
        <a:hlink>
          <a:srgbClr val="FFFD99"/>
        </a:hlink>
        <a:folHlink>
          <a:srgbClr val="DBFFD9"/>
        </a:folHlink>
      </a:clrScheme>
      <a:clrMap bg1="lt1" tx1="dk1" bg2="lt2" tx2="dk2" accent1="accent1" accent2="accent2" accent3="accent3" accent4="accent4" accent5="accent5" accent6="accent6" hlink="hlink" folHlink="folHlink"/>
    </a:extraClrScheme>
    <a:extraClrScheme>
      <a:clrScheme name="1_Default Design 23">
        <a:dk1>
          <a:srgbClr val="000000"/>
        </a:dk1>
        <a:lt1>
          <a:srgbClr val="FFFFFF"/>
        </a:lt1>
        <a:dk2>
          <a:srgbClr val="000000"/>
        </a:dk2>
        <a:lt2>
          <a:srgbClr val="B2B2B2"/>
        </a:lt2>
        <a:accent1>
          <a:srgbClr val="FFCCEC"/>
        </a:accent1>
        <a:accent2>
          <a:srgbClr val="F2EF16"/>
        </a:accent2>
        <a:accent3>
          <a:srgbClr val="FFFFFF"/>
        </a:accent3>
        <a:accent4>
          <a:srgbClr val="000000"/>
        </a:accent4>
        <a:accent5>
          <a:srgbClr val="FFE2F4"/>
        </a:accent5>
        <a:accent6>
          <a:srgbClr val="DBD913"/>
        </a:accent6>
        <a:hlink>
          <a:srgbClr val="FFDDD1"/>
        </a:hlink>
        <a:folHlink>
          <a:srgbClr val="D2CCFF"/>
        </a:folHlink>
      </a:clrScheme>
      <a:clrMap bg1="lt1" tx1="dk1" bg2="lt2" tx2="dk2" accent1="accent1" accent2="accent2" accent3="accent3" accent4="accent4" accent5="accent5" accent6="accent6" hlink="hlink" folHlink="folHlink"/>
    </a:extraClrScheme>
    <a:extraClrScheme>
      <a:clrScheme name="1_Default Design 24">
        <a:dk1>
          <a:srgbClr val="000000"/>
        </a:dk1>
        <a:lt1>
          <a:srgbClr val="FFFFFF"/>
        </a:lt1>
        <a:dk2>
          <a:srgbClr val="000000"/>
        </a:dk2>
        <a:lt2>
          <a:srgbClr val="B2B2B2"/>
        </a:lt2>
        <a:accent1>
          <a:srgbClr val="FFC8A6"/>
        </a:accent1>
        <a:accent2>
          <a:srgbClr val="9AE2ED"/>
        </a:accent2>
        <a:accent3>
          <a:srgbClr val="FFFFFF"/>
        </a:accent3>
        <a:accent4>
          <a:srgbClr val="000000"/>
        </a:accent4>
        <a:accent5>
          <a:srgbClr val="FFE0D0"/>
        </a:accent5>
        <a:accent6>
          <a:srgbClr val="8BCDD7"/>
        </a:accent6>
        <a:hlink>
          <a:srgbClr val="F1D9FF"/>
        </a:hlink>
        <a:folHlink>
          <a:srgbClr val="F2F1AA"/>
        </a:folHlink>
      </a:clrScheme>
      <a:clrMap bg1="lt1" tx1="dk1" bg2="lt2" tx2="dk2" accent1="accent1" accent2="accent2" accent3="accent3" accent4="accent4" accent5="accent5" accent6="accent6" hlink="hlink" folHlink="folHlink"/>
    </a:extraClrScheme>
    <a:extraClrScheme>
      <a:clrScheme name="1_Default Design 25">
        <a:dk1>
          <a:srgbClr val="000000"/>
        </a:dk1>
        <a:lt1>
          <a:srgbClr val="FFFFFF"/>
        </a:lt1>
        <a:dk2>
          <a:srgbClr val="000000"/>
        </a:dk2>
        <a:lt2>
          <a:srgbClr val="B2B2B2"/>
        </a:lt2>
        <a:accent1>
          <a:srgbClr val="91E35A"/>
        </a:accent1>
        <a:accent2>
          <a:srgbClr val="C7E052"/>
        </a:accent2>
        <a:accent3>
          <a:srgbClr val="FFFFFF"/>
        </a:accent3>
        <a:accent4>
          <a:srgbClr val="000000"/>
        </a:accent4>
        <a:accent5>
          <a:srgbClr val="C7EFB5"/>
        </a:accent5>
        <a:accent6>
          <a:srgbClr val="B4CB49"/>
        </a:accent6>
        <a:hlink>
          <a:srgbClr val="CFF3B7"/>
        </a:hlink>
        <a:folHlink>
          <a:srgbClr val="E9F5AF"/>
        </a:folHlink>
      </a:clrScheme>
      <a:clrMap bg1="lt1" tx1="dk1" bg2="lt2" tx2="dk2" accent1="accent1" accent2="accent2" accent3="accent3" accent4="accent4" accent5="accent5" accent6="accent6" hlink="hlink" folHlink="folHlink"/>
    </a:extraClrScheme>
    <a:extraClrScheme>
      <a:clrScheme name="1_Default Design 26">
        <a:dk1>
          <a:srgbClr val="000000"/>
        </a:dk1>
        <a:lt1>
          <a:srgbClr val="FFFFFF"/>
        </a:lt1>
        <a:dk2>
          <a:srgbClr val="000000"/>
        </a:dk2>
        <a:lt2>
          <a:srgbClr val="B2B2B2"/>
        </a:lt2>
        <a:accent1>
          <a:srgbClr val="C7E052"/>
        </a:accent1>
        <a:accent2>
          <a:srgbClr val="86D5EB"/>
        </a:accent2>
        <a:accent3>
          <a:srgbClr val="FFFFFF"/>
        </a:accent3>
        <a:accent4>
          <a:srgbClr val="000000"/>
        </a:accent4>
        <a:accent5>
          <a:srgbClr val="E0EDB3"/>
        </a:accent5>
        <a:accent6>
          <a:srgbClr val="79C1D5"/>
        </a:accent6>
        <a:hlink>
          <a:srgbClr val="F8EDCD"/>
        </a:hlink>
        <a:folHlink>
          <a:srgbClr val="CFF3B7"/>
        </a:folHlink>
      </a:clrScheme>
      <a:clrMap bg1="lt1" tx1="dk1" bg2="lt2" tx2="dk2" accent1="accent1" accent2="accent2" accent3="accent3" accent4="accent4" accent5="accent5" accent6="accent6" hlink="hlink" folHlink="folHlink"/>
    </a:extraClrScheme>
    <a:extraClrScheme>
      <a:clrScheme name="1_Default Design 27">
        <a:dk1>
          <a:srgbClr val="000000"/>
        </a:dk1>
        <a:lt1>
          <a:srgbClr val="FFFFFF"/>
        </a:lt1>
        <a:dk2>
          <a:srgbClr val="000000"/>
        </a:dk2>
        <a:lt2>
          <a:srgbClr val="B2B2B2"/>
        </a:lt2>
        <a:accent1>
          <a:srgbClr val="EFBDA1"/>
        </a:accent1>
        <a:accent2>
          <a:srgbClr val="B8B7F3"/>
        </a:accent2>
        <a:accent3>
          <a:srgbClr val="FFFFFF"/>
        </a:accent3>
        <a:accent4>
          <a:srgbClr val="000000"/>
        </a:accent4>
        <a:accent5>
          <a:srgbClr val="F6DBCD"/>
        </a:accent5>
        <a:accent6>
          <a:srgbClr val="A6A6DC"/>
        </a:accent6>
        <a:hlink>
          <a:srgbClr val="CFF3B7"/>
        </a:hlink>
        <a:folHlink>
          <a:srgbClr val="F8E5F2"/>
        </a:folHlink>
      </a:clrScheme>
      <a:clrMap bg1="lt1" tx1="dk1" bg2="lt2" tx2="dk2" accent1="accent1" accent2="accent2" accent3="accent3" accent4="accent4" accent5="accent5" accent6="accent6" hlink="hlink" folHlink="folHlink"/>
    </a:extraClrScheme>
    <a:extraClrScheme>
      <a:clrScheme name="1_Default Design 28">
        <a:dk1>
          <a:srgbClr val="000000"/>
        </a:dk1>
        <a:lt1>
          <a:srgbClr val="FFFFFF"/>
        </a:lt1>
        <a:dk2>
          <a:srgbClr val="000000"/>
        </a:dk2>
        <a:lt2>
          <a:srgbClr val="B2B2B2"/>
        </a:lt2>
        <a:accent1>
          <a:srgbClr val="F7D4D8"/>
        </a:accent1>
        <a:accent2>
          <a:srgbClr val="EBD68B"/>
        </a:accent2>
        <a:accent3>
          <a:srgbClr val="FFFFFF"/>
        </a:accent3>
        <a:accent4>
          <a:srgbClr val="000000"/>
        </a:accent4>
        <a:accent5>
          <a:srgbClr val="FAE6E9"/>
        </a:accent5>
        <a:accent6>
          <a:srgbClr val="D5C27D"/>
        </a:accent6>
        <a:hlink>
          <a:srgbClr val="DFF8CD"/>
        </a:hlink>
        <a:folHlink>
          <a:srgbClr val="DDDDF9"/>
        </a:folHlink>
      </a:clrScheme>
      <a:clrMap bg1="lt1" tx1="dk1" bg2="lt2" tx2="dk2" accent1="accent1" accent2="accent2" accent3="accent3" accent4="accent4" accent5="accent5" accent6="accent6" hlink="hlink" folHlink="folHlink"/>
    </a:extraClrScheme>
    <a:extraClrScheme>
      <a:clrScheme name="1_Default Design 29">
        <a:dk1>
          <a:srgbClr val="000000"/>
        </a:dk1>
        <a:lt1>
          <a:srgbClr val="FFFFFF"/>
        </a:lt1>
        <a:dk2>
          <a:srgbClr val="000000"/>
        </a:dk2>
        <a:lt2>
          <a:srgbClr val="B2B2B2"/>
        </a:lt2>
        <a:accent1>
          <a:srgbClr val="9EB5CC"/>
        </a:accent1>
        <a:accent2>
          <a:srgbClr val="8FBAE5"/>
        </a:accent2>
        <a:accent3>
          <a:srgbClr val="FFFFFF"/>
        </a:accent3>
        <a:accent4>
          <a:srgbClr val="000000"/>
        </a:accent4>
        <a:accent5>
          <a:srgbClr val="CCD7E2"/>
        </a:accent5>
        <a:accent6>
          <a:srgbClr val="81A8CF"/>
        </a:accent6>
        <a:hlink>
          <a:srgbClr val="E7EFF7"/>
        </a:hlink>
        <a:folHlink>
          <a:srgbClr val="D4DBE7"/>
        </a:folHlink>
      </a:clrScheme>
      <a:clrMap bg1="lt1" tx1="dk1" bg2="lt2" tx2="dk2" accent1="accent1" accent2="accent2" accent3="accent3" accent4="accent4" accent5="accent5" accent6="accent6" hlink="hlink" folHlink="folHlink"/>
    </a:extraClrScheme>
    <a:extraClrScheme>
      <a:clrScheme name="1_Default Design 30">
        <a:dk1>
          <a:srgbClr val="000000"/>
        </a:dk1>
        <a:lt1>
          <a:srgbClr val="FFFFFF"/>
        </a:lt1>
        <a:dk2>
          <a:srgbClr val="000000"/>
        </a:dk2>
        <a:lt2>
          <a:srgbClr val="B2B2B2"/>
        </a:lt2>
        <a:accent1>
          <a:srgbClr val="8BB6DF"/>
        </a:accent1>
        <a:accent2>
          <a:srgbClr val="C6BEE7"/>
        </a:accent2>
        <a:accent3>
          <a:srgbClr val="FFFFFF"/>
        </a:accent3>
        <a:accent4>
          <a:srgbClr val="000000"/>
        </a:accent4>
        <a:accent5>
          <a:srgbClr val="C4D7EC"/>
        </a:accent5>
        <a:accent6>
          <a:srgbClr val="B3ACD1"/>
        </a:accent6>
        <a:hlink>
          <a:srgbClr val="DBE9F0"/>
        </a:hlink>
        <a:folHlink>
          <a:srgbClr val="E2DEF2"/>
        </a:folHlink>
      </a:clrScheme>
      <a:clrMap bg1="lt1" tx1="dk1" bg2="lt2" tx2="dk2" accent1="accent1" accent2="accent2" accent3="accent3" accent4="accent4" accent5="accent5" accent6="accent6" hlink="hlink" folHlink="folHlink"/>
    </a:extraClrScheme>
    <a:extraClrScheme>
      <a:clrScheme name="1_Default Design 31">
        <a:dk1>
          <a:srgbClr val="000000"/>
        </a:dk1>
        <a:lt1>
          <a:srgbClr val="FFFFFF"/>
        </a:lt1>
        <a:dk2>
          <a:srgbClr val="000000"/>
        </a:dk2>
        <a:lt2>
          <a:srgbClr val="B2B2B2"/>
        </a:lt2>
        <a:accent1>
          <a:srgbClr val="B1D2E7"/>
        </a:accent1>
        <a:accent2>
          <a:srgbClr val="E7C4B2"/>
        </a:accent2>
        <a:accent3>
          <a:srgbClr val="FFFFFF"/>
        </a:accent3>
        <a:accent4>
          <a:srgbClr val="000000"/>
        </a:accent4>
        <a:accent5>
          <a:srgbClr val="D5E5F1"/>
        </a:accent5>
        <a:accent6>
          <a:srgbClr val="D1B1A1"/>
        </a:accent6>
        <a:hlink>
          <a:srgbClr val="F1EDDA"/>
        </a:hlink>
        <a:folHlink>
          <a:srgbClr val="DAE6F1"/>
        </a:folHlink>
      </a:clrScheme>
      <a:clrMap bg1="lt1" tx1="dk1" bg2="lt2" tx2="dk2" accent1="accent1" accent2="accent2" accent3="accent3" accent4="accent4" accent5="accent5" accent6="accent6" hlink="hlink" folHlink="folHlink"/>
    </a:extraClrScheme>
    <a:extraClrScheme>
      <a:clrScheme name="1_Default Design 32">
        <a:dk1>
          <a:srgbClr val="000000"/>
        </a:dk1>
        <a:lt1>
          <a:srgbClr val="FFFFFF"/>
        </a:lt1>
        <a:dk2>
          <a:srgbClr val="000000"/>
        </a:dk2>
        <a:lt2>
          <a:srgbClr val="B2B2B2"/>
        </a:lt2>
        <a:accent1>
          <a:srgbClr val="CED88D"/>
        </a:accent1>
        <a:accent2>
          <a:srgbClr val="D7BB8F"/>
        </a:accent2>
        <a:accent3>
          <a:srgbClr val="FFFFFF"/>
        </a:accent3>
        <a:accent4>
          <a:srgbClr val="000000"/>
        </a:accent4>
        <a:accent5>
          <a:srgbClr val="E3E9C5"/>
        </a:accent5>
        <a:accent6>
          <a:srgbClr val="C3A981"/>
        </a:accent6>
        <a:hlink>
          <a:srgbClr val="EFDCEF"/>
        </a:hlink>
        <a:folHlink>
          <a:srgbClr val="DBE6F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ind_4580_slide</Template>
  <TotalTime>138</TotalTime>
  <Words>1703</Words>
  <Application>Microsoft Office PowerPoint</Application>
  <PresentationFormat>On-screen Show (4:3)</PresentationFormat>
  <Paragraphs>151</Paragraphs>
  <Slides>25</Slides>
  <Notes>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ind_4580_slide</vt:lpstr>
      <vt:lpstr>1_Default Design</vt:lpstr>
      <vt:lpstr>SEJARAH PEMIKIRAN EKONOMI II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SEJARAH PEMIKIRAN EKONOMI II</dc:title>
  <dc:creator>Rizal Bahtiar</dc:creator>
  <cp:lastModifiedBy>Rizal Bahtiar</cp:lastModifiedBy>
  <cp:revision>3</cp:revision>
  <dcterms:created xsi:type="dcterms:W3CDTF">2011-03-30T22:59:02Z</dcterms:created>
  <dcterms:modified xsi:type="dcterms:W3CDTF">2011-03-31T02:20:03Z</dcterms:modified>
</cp:coreProperties>
</file>